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ags/tag3.xml" ContentType="application/vnd.openxmlformats-officedocument.presentationml.tags+xml"/>
  <Override PartName="/ppt/tags/tag4.xml" ContentType="application/vnd.openxmlformats-officedocument.presentationml.tags+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45"/>
  </p:notesMasterIdLst>
  <p:handoutMasterIdLst>
    <p:handoutMasterId r:id="rId46"/>
  </p:handoutMasterIdLst>
  <p:sldIdLst>
    <p:sldId id="390" r:id="rId2"/>
    <p:sldId id="742" r:id="rId3"/>
    <p:sldId id="707" r:id="rId4"/>
    <p:sldId id="727" r:id="rId5"/>
    <p:sldId id="747" r:id="rId6"/>
    <p:sldId id="746" r:id="rId7"/>
    <p:sldId id="733" r:id="rId8"/>
    <p:sldId id="734" r:id="rId9"/>
    <p:sldId id="735" r:id="rId10"/>
    <p:sldId id="736" r:id="rId11"/>
    <p:sldId id="740" r:id="rId12"/>
    <p:sldId id="805" r:id="rId13"/>
    <p:sldId id="801" r:id="rId14"/>
    <p:sldId id="806" r:id="rId15"/>
    <p:sldId id="807" r:id="rId16"/>
    <p:sldId id="808" r:id="rId17"/>
    <p:sldId id="809" r:id="rId18"/>
    <p:sldId id="810" r:id="rId19"/>
    <p:sldId id="811" r:id="rId20"/>
    <p:sldId id="708" r:id="rId21"/>
    <p:sldId id="797" r:id="rId22"/>
    <p:sldId id="688" r:id="rId23"/>
    <p:sldId id="690" r:id="rId24"/>
    <p:sldId id="701" r:id="rId25"/>
    <p:sldId id="706" r:id="rId26"/>
    <p:sldId id="800" r:id="rId27"/>
    <p:sldId id="714" r:id="rId28"/>
    <p:sldId id="715" r:id="rId29"/>
    <p:sldId id="716" r:id="rId30"/>
    <p:sldId id="720" r:id="rId31"/>
    <p:sldId id="721" r:id="rId32"/>
    <p:sldId id="813" r:id="rId33"/>
    <p:sldId id="718" r:id="rId34"/>
    <p:sldId id="664" r:id="rId35"/>
    <p:sldId id="812" r:id="rId36"/>
    <p:sldId id="738" r:id="rId37"/>
    <p:sldId id="541" r:id="rId38"/>
    <p:sldId id="724" r:id="rId39"/>
    <p:sldId id="683" r:id="rId40"/>
    <p:sldId id="699" r:id="rId41"/>
    <p:sldId id="691" r:id="rId42"/>
    <p:sldId id="692" r:id="rId43"/>
    <p:sldId id="69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6"/>
    <a:srgbClr val="1212FE"/>
    <a:srgbClr val="7E7EFC"/>
    <a:srgbClr val="000000"/>
    <a:srgbClr val="EDE8E1"/>
    <a:srgbClr val="A5928A"/>
    <a:srgbClr val="BDBDBE"/>
    <a:srgbClr val="DFDFDF"/>
    <a:srgbClr val="F7FFBC"/>
    <a:srgbClr val="FF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B3D8F-226A-4F44-97E7-270DC99DF4E1}" v="1" dt="2023-09-11T09:16:51.36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1" autoAdjust="0"/>
    <p:restoredTop sz="66145" autoAdjust="0"/>
  </p:normalViewPr>
  <p:slideViewPr>
    <p:cSldViewPr snapToGrid="0" snapToObjects="1">
      <p:cViewPr varScale="1">
        <p:scale>
          <a:sx n="42" d="100"/>
          <a:sy n="42" d="100"/>
        </p:scale>
        <p:origin x="19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 Scala" userId="7d63794f0baecf8c" providerId="LiveId" clId="{3A2B3D8F-226A-4F44-97E7-270DC99DF4E1}"/>
    <pc:docChg chg="custSel delSld modSld">
      <pc:chgData name="Giovanni Scala" userId="7d63794f0baecf8c" providerId="LiveId" clId="{3A2B3D8F-226A-4F44-97E7-270DC99DF4E1}" dt="2023-09-11T09:18:50.001" v="12" actId="47"/>
      <pc:docMkLst>
        <pc:docMk/>
      </pc:docMkLst>
      <pc:sldChg chg="modNotesTx">
        <pc:chgData name="Giovanni Scala" userId="7d63794f0baecf8c" providerId="LiveId" clId="{3A2B3D8F-226A-4F44-97E7-270DC99DF4E1}" dt="2023-09-11T09:14:12.364" v="3" actId="20577"/>
        <pc:sldMkLst>
          <pc:docMk/>
          <pc:sldMk cId="1033410500" sldId="390"/>
        </pc:sldMkLst>
      </pc:sldChg>
      <pc:sldChg chg="del">
        <pc:chgData name="Giovanni Scala" userId="7d63794f0baecf8c" providerId="LiveId" clId="{3A2B3D8F-226A-4F44-97E7-270DC99DF4E1}" dt="2023-09-11T09:16:07.138" v="4" actId="47"/>
        <pc:sldMkLst>
          <pc:docMk/>
          <pc:sldMk cId="834913307" sldId="627"/>
        </pc:sldMkLst>
      </pc:sldChg>
      <pc:sldChg chg="del">
        <pc:chgData name="Giovanni Scala" userId="7d63794f0baecf8c" providerId="LiveId" clId="{3A2B3D8F-226A-4F44-97E7-270DC99DF4E1}" dt="2023-09-11T09:18:50.001" v="12" actId="47"/>
        <pc:sldMkLst>
          <pc:docMk/>
          <pc:sldMk cId="3990904016" sldId="694"/>
        </pc:sldMkLst>
      </pc:sldChg>
      <pc:sldChg chg="delSp del mod delAnim">
        <pc:chgData name="Giovanni Scala" userId="7d63794f0baecf8c" providerId="LiveId" clId="{3A2B3D8F-226A-4F44-97E7-270DC99DF4E1}" dt="2023-09-11T09:18:45.327" v="9" actId="47"/>
        <pc:sldMkLst>
          <pc:docMk/>
          <pc:sldMk cId="1762284666" sldId="717"/>
        </pc:sldMkLst>
        <pc:grpChg chg="del">
          <ac:chgData name="Giovanni Scala" userId="7d63794f0baecf8c" providerId="LiveId" clId="{3A2B3D8F-226A-4F44-97E7-270DC99DF4E1}" dt="2023-09-11T09:17:17.760" v="7" actId="478"/>
          <ac:grpSpMkLst>
            <pc:docMk/>
            <pc:sldMk cId="1762284666" sldId="717"/>
            <ac:grpSpMk id="19" creationId="{13BD572D-3E72-B81A-C329-FACECCF2DC19}"/>
          </ac:grpSpMkLst>
        </pc:grpChg>
        <pc:picChg chg="del">
          <ac:chgData name="Giovanni Scala" userId="7d63794f0baecf8c" providerId="LiveId" clId="{3A2B3D8F-226A-4F44-97E7-270DC99DF4E1}" dt="2023-09-11T09:17:20.365" v="8" actId="478"/>
          <ac:picMkLst>
            <pc:docMk/>
            <pc:sldMk cId="1762284666" sldId="717"/>
            <ac:picMk id="5" creationId="{BF050825-E7C2-43ED-8351-E8165D8030FD}"/>
          </ac:picMkLst>
        </pc:picChg>
      </pc:sldChg>
      <pc:sldChg chg="del">
        <pc:chgData name="Giovanni Scala" userId="7d63794f0baecf8c" providerId="LiveId" clId="{3A2B3D8F-226A-4F44-97E7-270DC99DF4E1}" dt="2023-09-11T09:18:47.802" v="10" actId="47"/>
        <pc:sldMkLst>
          <pc:docMk/>
          <pc:sldMk cId="1986740595" sldId="725"/>
        </pc:sldMkLst>
      </pc:sldChg>
      <pc:sldChg chg="del">
        <pc:chgData name="Giovanni Scala" userId="7d63794f0baecf8c" providerId="LiveId" clId="{3A2B3D8F-226A-4F44-97E7-270DC99DF4E1}" dt="2023-09-11T09:18:45.327" v="9" actId="47"/>
        <pc:sldMkLst>
          <pc:docMk/>
          <pc:sldMk cId="35013768" sldId="726"/>
        </pc:sldMkLst>
      </pc:sldChg>
      <pc:sldChg chg="del">
        <pc:chgData name="Giovanni Scala" userId="7d63794f0baecf8c" providerId="LiveId" clId="{3A2B3D8F-226A-4F44-97E7-270DC99DF4E1}" dt="2023-09-11T09:18:45.327" v="9" actId="47"/>
        <pc:sldMkLst>
          <pc:docMk/>
          <pc:sldMk cId="2983082558" sldId="728"/>
        </pc:sldMkLst>
      </pc:sldChg>
      <pc:sldChg chg="del">
        <pc:chgData name="Giovanni Scala" userId="7d63794f0baecf8c" providerId="LiveId" clId="{3A2B3D8F-226A-4F44-97E7-270DC99DF4E1}" dt="2023-09-11T09:18:45.327" v="9" actId="47"/>
        <pc:sldMkLst>
          <pc:docMk/>
          <pc:sldMk cId="2069663475" sldId="729"/>
        </pc:sldMkLst>
      </pc:sldChg>
      <pc:sldChg chg="del">
        <pc:chgData name="Giovanni Scala" userId="7d63794f0baecf8c" providerId="LiveId" clId="{3A2B3D8F-226A-4F44-97E7-270DC99DF4E1}" dt="2023-09-11T09:18:45.327" v="9" actId="47"/>
        <pc:sldMkLst>
          <pc:docMk/>
          <pc:sldMk cId="2327803411" sldId="730"/>
        </pc:sldMkLst>
      </pc:sldChg>
      <pc:sldChg chg="del">
        <pc:chgData name="Giovanni Scala" userId="7d63794f0baecf8c" providerId="LiveId" clId="{3A2B3D8F-226A-4F44-97E7-270DC99DF4E1}" dt="2023-09-11T09:18:45.327" v="9" actId="47"/>
        <pc:sldMkLst>
          <pc:docMk/>
          <pc:sldMk cId="2703048642" sldId="731"/>
        </pc:sldMkLst>
      </pc:sldChg>
      <pc:sldChg chg="del">
        <pc:chgData name="Giovanni Scala" userId="7d63794f0baecf8c" providerId="LiveId" clId="{3A2B3D8F-226A-4F44-97E7-270DC99DF4E1}" dt="2023-09-11T09:18:45.327" v="9" actId="47"/>
        <pc:sldMkLst>
          <pc:docMk/>
          <pc:sldMk cId="376573311" sldId="732"/>
        </pc:sldMkLst>
      </pc:sldChg>
      <pc:sldChg chg="del">
        <pc:chgData name="Giovanni Scala" userId="7d63794f0baecf8c" providerId="LiveId" clId="{3A2B3D8F-226A-4F44-97E7-270DC99DF4E1}" dt="2023-09-11T09:18:45.327" v="9" actId="47"/>
        <pc:sldMkLst>
          <pc:docMk/>
          <pc:sldMk cId="1813158302" sldId="743"/>
        </pc:sldMkLst>
      </pc:sldChg>
      <pc:sldChg chg="del setBg">
        <pc:chgData name="Giovanni Scala" userId="7d63794f0baecf8c" providerId="LiveId" clId="{3A2B3D8F-226A-4F44-97E7-270DC99DF4E1}" dt="2023-09-11T09:16:57.834" v="6" actId="47"/>
        <pc:sldMkLst>
          <pc:docMk/>
          <pc:sldMk cId="3785791155" sldId="744"/>
        </pc:sldMkLst>
      </pc:sldChg>
      <pc:sldChg chg="del">
        <pc:chgData name="Giovanni Scala" userId="7d63794f0baecf8c" providerId="LiveId" clId="{3A2B3D8F-226A-4F44-97E7-270DC99DF4E1}" dt="2023-09-11T09:18:49.096" v="11" actId="47"/>
        <pc:sldMkLst>
          <pc:docMk/>
          <pc:sldMk cId="2469669252" sldId="7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2684E3-A39C-8F4E-8C70-12E22205AD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3A47D61B-9FF9-FB4A-A19C-C527902FE7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C6EE1-F687-FD4A-9841-7F021489C8F5}" type="datetimeFigureOut">
              <a:rPr lang="it-IT" smtClean="0"/>
              <a:t>11/09/2023</a:t>
            </a:fld>
            <a:endParaRPr lang="it-IT"/>
          </a:p>
        </p:txBody>
      </p:sp>
      <p:sp>
        <p:nvSpPr>
          <p:cNvPr id="4" name="Footer Placeholder 3">
            <a:extLst>
              <a:ext uri="{FF2B5EF4-FFF2-40B4-BE49-F238E27FC236}">
                <a16:creationId xmlns:a16="http://schemas.microsoft.com/office/drawing/2014/main" id="{67C7EF58-4FDC-1D47-9CA6-B4BCE33322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064E32ED-3ED9-5F42-9D0D-5186980688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1BFA95-3B1A-D24C-9AD5-DC69F6E7E1B9}" type="slidenum">
              <a:rPr lang="it-IT" smtClean="0"/>
              <a:t>‹#›</a:t>
            </a:fld>
            <a:endParaRPr lang="it-IT"/>
          </a:p>
        </p:txBody>
      </p:sp>
    </p:spTree>
    <p:extLst>
      <p:ext uri="{BB962C8B-B14F-4D97-AF65-F5344CB8AC3E}">
        <p14:creationId xmlns:p14="http://schemas.microsoft.com/office/powerpoint/2010/main" val="148500403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0:12.494"/>
    </inkml:context>
    <inkml:brush xml:id="br0">
      <inkml:brushProperty name="width" value="0.05" units="cm"/>
      <inkml:brushProperty name="height" value="0.05" units="cm"/>
    </inkml:brush>
  </inkml:definitions>
  <inkml:trace contextRef="#ctx0" brushRef="#br0">4969 3 24575,'-171'-3'0,"-197"7"0,345-1 0,-1 1 0,1 1 0,0 1 0,-34 13 0,-90 47 0,36-16 0,-81 28 0,-51 20 0,-249 138 0,122-11 0,-243 126 0,497-296 0,-288 141 0,15 36 0,381-226 0,-394 281 0,26 36 0,321-268 0,-91 117 0,125-142 0,1 0 0,2 2 0,1 1 0,1 0 0,2 1 0,-12 43 0,-2 31 0,-14 121 0,33-161 0,4 1 0,7 138 0,3-177 0,0 0 0,2-1 0,2 1 0,0-2 0,2 1 0,1-2 0,1 1 0,28 41 0,-3-13 0,2-1 0,84 86 0,-106-123 0,1-1 0,1-1 0,1 0 0,1-2 0,0 0 0,0-2 0,1 0 0,1-1 0,0-2 0,40 11 0,195 40 0,-170-38 0,-61-13 0,57 9 0,15-10 0,-51-5 0,81 15 0,206 44 0,-223-43 0,-36-10 0,0-4 0,122-6 0,-64-2 0,-113 3 0,0-1 0,-1-1 0,1-2 0,0 1 0,-1-2 0,0-1 0,0-1 0,0-1 0,-1 0 0,0-2 0,0 0 0,-2-1 0,21-16 0,149-99 0,-84 58 0,-3-4 0,93-85 0,-103 78 0,107-70 0,5-4 0,-103 75 0,100-90 0,-150 122 0,72-49 0,-99 78 0,115-71 0,-28 20 0,250-177 0,-297 203 0,71-61 0,-113 85 0,-1-1 0,0-2 0,-2 0 0,-1 0 0,0-2 0,23-43 0,-20 27 0,14-24 0,-3-3 0,-3 0 0,25-88 0,-10 1 0,-21 81 0,-2-1 0,16-136 0,-7-550 0,-28 750 0,0 0 0,-1 1 0,-1-1 0,1 0 0,-1 1 0,-1-1 0,0 1 0,0-1 0,0 1 0,-1 0 0,-1 0 0,1 0 0,-1 0 0,0 1 0,-9-12 0,-42-52 0,40 49 0,-1 0 0,-1 2 0,-1 0 0,-1 0 0,-36-28 0,-53-30-68,67 45-192,-2 1 1,-2 3 0,0 2-1,-93-41 1,102 56-6567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2:06.568"/>
    </inkml:context>
    <inkml:brush xml:id="br0">
      <inkml:brushProperty name="width" value="0.05" units="cm"/>
      <inkml:brushProperty name="height" value="0.05" units="cm"/>
    </inkml:brush>
  </inkml:definitions>
  <inkml:trace contextRef="#ctx0" brushRef="#br0">4193 0 24575,'-2247'0'0,"2211"2"0,1 1 0,-1 1 0,1 2 0,0 2 0,1 1 0,0 2 0,0 1 0,-55 29 0,-3 11 0,-140 103 0,68-27 0,74-56 0,55-43 0,2 2 0,1 1 0,1 2 0,-42 61 0,-86 162 0,42-63 0,19-44 0,8 5 0,-113 261 0,174-333 0,4 1 0,3 1 0,5 1 0,3 1 0,4 0 0,2 154 0,6-127 0,0-22 0,15 137 0,-8-205 0,1 0 0,1 0 0,0-1 0,2 0 0,1 0 0,15 24 0,83 123 0,-102-162 0,47 64 0,3-3 0,3-2 0,3-3 0,2-2 0,3-4 0,95 64 0,-25-33 0,4-6 0,223 95 0,-294-150 0,0-3 0,2-4 0,117 20 0,226 8 0,-308-39 0,83 5 0,366-19 0,-515-2 0,0-1 0,-1-2 0,0-1 0,0-3 0,-1-1 0,-1-2 0,0-1 0,-1-2 0,-1-2 0,62-47 0,-4-9 0,-3-4 0,114-130 0,50-86 0,-100 113 0,-47 64 0,-43 50 0,96-133 0,137-323 0,-266 457 0,-2-1 0,28-99 0,22-153 0,-21 79 0,68-198 0,-113 384 0,-2-1 0,-3 0 0,-2 0 0,-3-1 0,-2 0 0,-3 1 0,-9-63 0,6 99 0,-1 0 0,-1 1 0,-1-1 0,-1 1 0,-1 0 0,-1 1 0,0 0 0,-2 1 0,0 0 0,-1 0 0,-1 2 0,-1 0 0,-1 0 0,0 1 0,-1 1 0,0 1 0,-1 1 0,-1 0 0,-39-20 0,20 20 0,-2 2 0,-72-12 0,63 15 0,-287-37 0,123 40 0,41 4 0,167 1 8,0-1-1,1 0 1,-1 1-1,0-2 1,1 1-1,0 0 1,-1-1-1,1 0 1,0 0-1,0 0 1,0-1-1,0 1 1,0-1-1,0 0 1,-3-4-1,0 0-219,1-1 0,0 0 0,0 0-1,1-1 1,0 0 0,-3-9 0,-5-11-6614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3:08.737"/>
    </inkml:context>
    <inkml:brush xml:id="br0">
      <inkml:brushProperty name="width" value="0.05" units="cm"/>
      <inkml:brushProperty name="height" value="0.05" units="cm"/>
    </inkml:brush>
  </inkml:definitions>
  <inkml:trace contextRef="#ctx0" brushRef="#br0">637 0 24575,'-4'2'0,"0"-1"0,0 1 0,1 0 0,-1 0 0,1 1 0,0-1 0,-1 1 0,1-1 0,0 1 0,0 0 0,1 0 0,-1 1 0,1-1 0,-4 7 0,5-9 0,-30 50 0,3 0 0,2 2 0,-21 61 0,-111 339 0,140-400 0,-49 125 0,-11 36 0,73-197 0,-98 386 0,94-347 0,2 0 0,2 0 0,3 1 0,2-1 0,11 79 0,1-64 0,4-1 0,29 83 0,-20-95-22,-19-48-112,-1 0-1,0 1 1,-1-1 0,0 1-1,-1 0 1,0 0 0,-1 0 0,0 0-1,1 21 1,-7-9-6692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3:09.768"/>
    </inkml:context>
    <inkml:brush xml:id="br0">
      <inkml:brushProperty name="width" value="0.05" units="cm"/>
      <inkml:brushProperty name="height" value="0.05" units="cm"/>
    </inkml:brush>
  </inkml:definitions>
  <inkml:trace contextRef="#ctx0" brushRef="#br0">1 346 24575,'112'2'0,"126"-5"0,-234 3 0,-1 0 0,1-1 0,0 0 0,0 0 0,0 0 0,0-1 0,-1 1 0,1-1 0,0 0 0,-1 0 0,0 0 0,1 0 0,-1 0 0,0-1 0,0 0 0,0 0 0,-1 1 0,1-2 0,-1 1 0,1 0 0,-1 0 0,0-1 0,0 1 0,-1-1 0,1 0 0,-1 1 0,0-1 0,0 0 0,1-7 0,2-10 0,-2-1 0,0 0 0,-1 0 0,-3-27 0,1 25 0,-2-52-1365,1 47-5461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3:11.891"/>
    </inkml:context>
    <inkml:brush xml:id="br0">
      <inkml:brushProperty name="width" value="0.05" units="cm"/>
      <inkml:brushProperty name="height" value="0.05" units="cm"/>
    </inkml:brush>
  </inkml:definitions>
  <inkml:trace contextRef="#ctx0" brushRef="#br0">91 1 24575,'0'44'0,"2"51"0,-4 0 0,-5-1 0,-20 100 0,5-78 0,6 1 0,-2 122 0,17 238 0,4-244 0,-2 2275 0,1-2366 0,6 0 0,44 233 0,-28-272 0,3-2 0,5 0 0,5-2 0,60 117 0,-90-201 0,96 170 0,-87-160 0,1-1 0,1-1 0,1-1 0,1 0 0,25 20 0,-36-34 0,1-2 0,1 1 0,-1-2 0,1 1 0,0-1 0,19 5 0,75 15 0,-67-17 0,34 8 0,0-3 0,1-4 0,78 0 0,-125-5-80,-25-4 84,-1 0 0,0 0 0,0 0 1,0 1-1,0-1 0,0 0 0,0 0 0,0 0 0,0 1 1,0-1-1,0 0 0,0 0 0,0 0 0,0 1 0,0-1 1,0 0-1,0 0 0,0 1 0,0-1 0,0 0 0,0 0 1,0 0-1,0 1 0,-1-1 0,1 0 0,0 0 0,0 0 1,0 0-1,0 1 0,0-1 0,-1 0 0,1 0 0,0 0 1,0 0-1,0 0 0,0 1 0,-1-1 0,1 0 0,0 0 1,0 0-1,0 0 0,-1 0 0,1 0 0,0 0 0,0 0 1,0 0-1,-1 0 0,-43 13-1489,21-10-5341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3:13.449"/>
    </inkml:context>
    <inkml:brush xml:id="br0">
      <inkml:brushProperty name="width" value="0.05" units="cm"/>
      <inkml:brushProperty name="height" value="0.05" units="cm"/>
    </inkml:brush>
  </inkml:definitions>
  <inkml:trace contextRef="#ctx0" brushRef="#br0">507 0 24575,'4'1'0,"-1"-1"0,0 1 0,1 0 0,-1 0 0,0 0 0,0 1 0,0-1 0,0 1 0,0-1 0,0 1 0,0 0 0,0 0 0,0 1 0,-1-1 0,0 0 0,1 1 0,-1 0 0,0-1 0,0 1 0,0 0 0,1 4 0,7 10 0,-1 1 0,10 27 0,-12-26 0,38 112 0,-20-50 0,-21-72 0,-2 1 0,1 0 0,-1-1 0,-1 1 0,0 0 0,0 0 0,-1 0 0,-2 14 0,2-20 0,-1 0 0,1 0 0,-1 0 0,0-1 0,0 1 0,-1 0 0,1-1 0,-1 1 0,0-1 0,0 0 0,0 1 0,0-1 0,-1 0 0,1 0 0,-1 0 0,0-1 0,1 1 0,-1-1 0,-1 1 0,1-1 0,0 0 0,0 0 0,-1 0 0,-4 1 0,-23 6 0,1-2 0,-53 5 0,-10 3 0,85-14 0,-37 8 0,0 1 0,1 2 0,1 3 0,-71 32 0,60-27-61,33-14-1243,-5 3-5522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0:12.494"/>
    </inkml:context>
    <inkml:brush xml:id="br0">
      <inkml:brushProperty name="width" value="0.05" units="cm"/>
      <inkml:brushProperty name="height" value="0.05" units="cm"/>
    </inkml:brush>
  </inkml:definitions>
  <inkml:trace contextRef="#ctx0" brushRef="#br0">4969 3 24575,'-171'-3'0,"-197"7"0,345-1 0,-1 1 0,1 1 0,0 1 0,-34 13 0,-90 47 0,36-16 0,-81 28 0,-51 20 0,-249 138 0,122-11 0,-243 126 0,497-296 0,-288 141 0,15 36 0,381-226 0,-394 281 0,26 36 0,321-268 0,-91 117 0,125-142 0,1 0 0,2 2 0,1 1 0,1 0 0,2 1 0,-12 43 0,-2 31 0,-14 121 0,33-161 0,4 1 0,7 138 0,3-177 0,0 0 0,2-1 0,2 1 0,0-2 0,2 1 0,1-2 0,1 1 0,28 41 0,-3-13 0,2-1 0,84 86 0,-106-123 0,1-1 0,1-1 0,1 0 0,1-2 0,0 0 0,0-2 0,1 0 0,1-1 0,0-2 0,40 11 0,195 40 0,-170-38 0,-61-13 0,57 9 0,15-10 0,-51-5 0,81 15 0,206 44 0,-223-43 0,-36-10 0,0-4 0,122-6 0,-64-2 0,-113 3 0,0-1 0,-1-1 0,1-2 0,0 1 0,-1-2 0,0-1 0,0-1 0,0-1 0,-1 0 0,0-2 0,0 0 0,-2-1 0,21-16 0,149-99 0,-84 58 0,-3-4 0,93-85 0,-103 78 0,107-70 0,5-4 0,-103 75 0,100-90 0,-150 122 0,72-49 0,-99 78 0,115-71 0,-28 20 0,250-177 0,-297 203 0,71-61 0,-113 85 0,-1-1 0,0-2 0,-2 0 0,-1 0 0,0-2 0,23-43 0,-20 27 0,14-24 0,-3-3 0,-3 0 0,25-88 0,-10 1 0,-21 81 0,-2-1 0,16-136 0,-7-550 0,-28 750 0,0 0 0,-1 1 0,-1-1 0,1 0 0,-1 1 0,-1-1 0,0 1 0,0-1 0,0 1 0,-1 0 0,-1 0 0,1 0 0,-1 0 0,0 1 0,-9-12 0,-42-52 0,40 49 0,-1 0 0,-1 2 0,-1 0 0,-1 0 0,-36-28 0,-53-30-68,67 45-192,-2 1 1,-2 3 0,0 2-1,-93-41 1,102 56-6567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1:56.097"/>
    </inkml:context>
    <inkml:brush xml:id="br0">
      <inkml:brushProperty name="width" value="0.05" units="cm"/>
      <inkml:brushProperty name="height" value="0.05" units="cm"/>
    </inkml:brush>
  </inkml:definitions>
  <inkml:trace contextRef="#ctx0" brushRef="#br0">1 5 24575,'0'-5'0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2:00.378"/>
    </inkml:context>
    <inkml:brush xml:id="br0">
      <inkml:brushProperty name="width" value="0.05" units="cm"/>
      <inkml:brushProperty name="height" value="0.05" units="cm"/>
    </inkml:brush>
  </inkml:definitions>
  <inkml:trace contextRef="#ctx0" brushRef="#br0">3034 581 24575,'-1'-1'0,"1"0"0,0 0 0,-1 0 0,1 0 0,-1 0 0,1 0 0,-1 0 0,0 1 0,1-1 0,-1 0 0,0 0 0,0 1 0,1-1 0,-1 0 0,0 1 0,0-1 0,0 1 0,0-1 0,0 1 0,0 0 0,0-1 0,0 1 0,0 0 0,0-1 0,-1 1 0,-32-6 0,31 6 0,-51-7 0,1-2 0,1-2 0,-1-3 0,2-2 0,0-2 0,-88-45 0,115 51 0,-1 0 0,-1 2 0,0 1 0,-47-10 0,-111-9 0,70 13 0,-194-13 0,62 8 0,193 13 0,0 3 0,0 2 0,-87 9 0,112-4 0,0 2 0,1 1 0,0 1 0,0 2 0,0 0 0,1 2 0,1 0 0,-38 25 0,15-2 0,-56 53 0,14-10 0,-164 149 0,207-177 0,1 3 0,3 1 0,-37 61 0,64-86 0,1 0 0,2 1 0,1 1 0,1 0 0,2 0 0,-10 54 0,-8 193 0,23-193 0,-25 139 0,14-158 0,4-22 0,2 1 0,2 0 0,-4 83 0,13-44 0,12 81 0,-9-134 0,1 0 0,1-1 0,1 0 0,2 0 0,1-1 0,17 31 0,-3-16 0,2-1 0,1-2 0,3-1 0,1-1 0,2-1 0,48 40 0,-11-20 0,2-4 0,120 68 0,675 328 0,-415-239 0,-375-178 0,-22-9 0,66 35 0,-48-20 0,114 41 0,15 6 0,-39-5 0,373 172 0,-405-206 0,2-6 0,203 35 0,-210-51 0,174 11 0,-253-33 0,-1-2 0,1-2 0,-1-1 0,0-3 0,0-3 0,0-1 0,45-16 0,-76 19 0,0 0 0,0-1 0,-1-1 0,0-1 0,-1 0 0,0 0 0,0-2 0,-1 0 0,-1 0 0,0-1 0,-1 0 0,0-1 0,10-19 0,9-19 0,-2-1 0,30-87 0,-31 72 0,190-581 0,-201 582 0,-3 0 0,-2 0 0,-4-2 0,-2 1 0,-4 0 0,-2-1 0,-17-111 0,3 97 0,-3 1 0,-4 1 0,-3 1 0,-3 1 0,-73-138 0,84 188 0,-1 1 0,-1 1 0,-2 0 0,0 2 0,-45-40 0,-137-96 0,187 150 0,-134-113 0,16 12 0,-245-199 0,364 296 0,1-1 0,0-1 0,1 1 0,-20-35 0,-4-7 0,19 38 0,0 0 0,-1 0 0,-1 2 0,-1 1 0,0 0 0,-32-17 0,18 11 0,2-2 0,-34-31 0,59 49 0,-335-353 0,145 129 0,155 185 0,-3 3 0,-90-68 0,101 88-124,-1 2 0,-1 2 0,0 1 0,-2 2 0,0 2 0,0 1-1,-2 2 1,1 2 0,-1 2 0,-51-3 0,30 6-6702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2:03.455"/>
    </inkml:context>
    <inkml:brush xml:id="br0">
      <inkml:brushProperty name="width" value="0.05" units="cm"/>
      <inkml:brushProperty name="height" value="0.05" units="cm"/>
    </inkml:brush>
  </inkml:definitions>
  <inkml:trace contextRef="#ctx0" brushRef="#br0">1595 90 24575,'-2'0'0,"0"1"0,0-1 0,0 1 0,0-1 0,1 1 0,-1 0 0,0-1 0,1 1 0,-1 0 0,0 0 0,1 0 0,-1 0 0,1 1 0,0-1 0,-1 0 0,1 1 0,0-1 0,0 0 0,0 1 0,-1 1 0,-20 39 0,14-26 0,-358 559 0,339-537 0,2 0 0,2 0 0,1 2 0,2 0 0,1 1 0,3 1 0,1 1 0,3 0 0,1 1 0,-10 84 0,20-114 0,-1 27 0,-15 79 0,13-105 0,0 0 0,-1-1 0,-1 1 0,-1-1 0,0 0 0,0-1 0,-1 1 0,-16 18 0,-29 32 0,10-14 0,1 2 0,3 3 0,-41 74 0,-189 399 0,193-365 0,7 4 0,-72 261 0,125-357 0,2 1 0,-6 143 0,21 149 0,3-192 0,-2-133 0,2 0 0,1-1 0,2 0 0,1 0 0,15 38 0,80 178 0,-93-231 0,19 38 0,3-1 0,3-2 0,2-1 0,2-2 0,3-1 0,75 73 0,-56-70 0,2-2 0,3-3 0,2-3 0,144 77 0,353 143 0,-425-212 0,3-6 0,165 37 0,-233-74 0,1-3 0,106 1 0,153-16 0,-126-2 0,-91 5 0,0-5 0,-1-5 0,0-6 0,173-46 0,134-41 0,-336 82 0,-1-3 0,-1-4 0,86-42 0,234-87 0,-289 117 0,-65 21 0,-1-1 0,-1-3 0,-2-2 0,60-42 0,-75 44 0,-1-1 0,-2-2 0,-1-1 0,-1-2 0,-2 0 0,39-58 0,86-187 0,-71 122 0,60-103 0,-123 222 0,-2-1 0,0 0 0,-3-1 0,-1 0 0,11-68 0,4-191 0,-23-332 0,-5 412 0,1 187 0,-1 0 0,-2 1 0,-1 0 0,-11-38 0,-44-102 0,26 79 0,-2-12 0,-39-168 0,68 234 0,-2 1 0,-1 0 0,-1 0 0,-2 1 0,-1 1 0,-2 0 0,0 1 0,-2 1 0,-2 0 0,-33-38 0,30 42 0,-2 1 0,0 0 0,-2 2 0,-1 1 0,0 2 0,-1 0 0,-1 2 0,-1 1 0,-45-17 0,-27-1 0,-175-37 0,224 59 0,-57-18 0,75 19 0,1 1 0,-1 2 0,-1 1 0,-46-2 0,52 6 0,-1-1 0,1-2 0,0-1 0,0-2 0,0-1 0,-40-20 0,21 10 0,-55-14 0,-398-134 0,469 155 0,-301-136 0,88 36 0,208 98 0,2-2 0,0-1 0,1-1 0,0-3 0,2-1 0,1-1 0,-32-30 0,33 24 0,-1 2 0,-1 1 0,-2 2 0,-1 1 0,0 2 0,-2 1 0,-47-17 0,48 22 0,0-2 0,2-1 0,-39-27 0,-92-80 0,156 117 0,-16-13 0,-57-35 0,72 51 0,0 0 0,0 1 0,0 0 0,-1 1 0,1 0 0,-1 1 0,0 1 0,-15-1 0,-21 0 20,0 3 0,0 2 0,0 3 0,0 1 0,-69 18 0,-225 92-1505,305-102-5341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2:06.568"/>
    </inkml:context>
    <inkml:brush xml:id="br0">
      <inkml:brushProperty name="width" value="0.05" units="cm"/>
      <inkml:brushProperty name="height" value="0.05" units="cm"/>
    </inkml:brush>
  </inkml:definitions>
  <inkml:trace contextRef="#ctx0" brushRef="#br0">4193 0 24575,'-2247'0'0,"2211"2"0,1 1 0,-1 1 0,1 2 0,0 2 0,1 1 0,0 2 0,0 1 0,-55 29 0,-3 11 0,-140 103 0,68-27 0,74-56 0,55-43 0,2 2 0,1 1 0,1 2 0,-42 61 0,-86 162 0,42-63 0,19-44 0,8 5 0,-113 261 0,174-333 0,4 1 0,3 1 0,5 1 0,3 1 0,4 0 0,2 154 0,6-127 0,0-22 0,15 137 0,-8-205 0,1 0 0,1 0 0,0-1 0,2 0 0,1 0 0,15 24 0,83 123 0,-102-162 0,47 64 0,3-3 0,3-2 0,3-3 0,2-2 0,3-4 0,95 64 0,-25-33 0,4-6 0,223 95 0,-294-150 0,0-3 0,2-4 0,117 20 0,226 8 0,-308-39 0,83 5 0,366-19 0,-515-2 0,0-1 0,-1-2 0,0-1 0,0-3 0,-1-1 0,-1-2 0,0-1 0,-1-2 0,-1-2 0,62-47 0,-4-9 0,-3-4 0,114-130 0,50-86 0,-100 113 0,-47 64 0,-43 50 0,96-133 0,137-323 0,-266 457 0,-2-1 0,28-99 0,22-153 0,-21 79 0,68-198 0,-113 384 0,-2-1 0,-3 0 0,-2 0 0,-3-1 0,-2 0 0,-3 1 0,-9-63 0,6 99 0,-1 0 0,-1 1 0,-1-1 0,-1 1 0,-1 0 0,-1 1 0,0 0 0,-2 1 0,0 0 0,-1 0 0,-1 2 0,-1 0 0,-1 0 0,0 1 0,-1 1 0,0 1 0,-1 1 0,-1 0 0,-39-20 0,20 20 0,-2 2 0,-72-12 0,63 15 0,-287-37 0,123 40 0,41 4 0,167 1 8,0-1-1,1 0 1,-1 1-1,0-2 1,1 1-1,0 0 1,-1-1-1,1 0 1,0 0-1,0 0 1,0-1-1,0 1 1,0-1-1,0 0 1,-3-4-1,0 0-219,1-1 0,0 0 0,0 0-1,1-1 1,0 0 0,-3-9 0,-5-11-6614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1:56.097"/>
    </inkml:context>
    <inkml:brush xml:id="br0">
      <inkml:brushProperty name="width" value="0.05" units="cm"/>
      <inkml:brushProperty name="height" value="0.05" units="cm"/>
    </inkml:brush>
  </inkml:definitions>
  <inkml:trace contextRef="#ctx0" brushRef="#br0">1 5 24575,'0'-5'0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3:08.737"/>
    </inkml:context>
    <inkml:brush xml:id="br0">
      <inkml:brushProperty name="width" value="0.05" units="cm"/>
      <inkml:brushProperty name="height" value="0.05" units="cm"/>
    </inkml:brush>
  </inkml:definitions>
  <inkml:trace contextRef="#ctx0" brushRef="#br0">637 0 24575,'-4'2'0,"0"-1"0,0 1 0,1 0 0,-1 0 0,1 1 0,0-1 0,-1 1 0,1-1 0,0 1 0,0 0 0,1 0 0,-1 1 0,1-1 0,-4 7 0,5-9 0,-30 50 0,3 0 0,2 2 0,-21 61 0,-111 339 0,140-400 0,-49 125 0,-11 36 0,73-197 0,-98 386 0,94-347 0,2 0 0,2 0 0,3 1 0,2-1 0,11 79 0,1-64 0,4-1 0,29 83 0,-20-95-22,-19-48-112,-1 0-1,0 1 1,-1-1 0,0 1-1,-1 0 1,0 0 0,-1 0 0,0 0-1,1 21 1,-7-9-6692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3:09.768"/>
    </inkml:context>
    <inkml:brush xml:id="br0">
      <inkml:brushProperty name="width" value="0.05" units="cm"/>
      <inkml:brushProperty name="height" value="0.05" units="cm"/>
    </inkml:brush>
  </inkml:definitions>
  <inkml:trace contextRef="#ctx0" brushRef="#br0">1 346 24575,'112'2'0,"126"-5"0,-234 3 0,-1 0 0,1-1 0,0 0 0,0 0 0,0 0 0,0-1 0,-1 1 0,1-1 0,0 0 0,-1 0 0,0 0 0,1 0 0,-1 0 0,0-1 0,0 0 0,0 0 0,-1 1 0,1-2 0,-1 1 0,1 0 0,-1 0 0,0-1 0,0 1 0,-1-1 0,1 0 0,-1 1 0,0-1 0,0 0 0,1-7 0,2-10 0,-2-1 0,0 0 0,-1 0 0,-3-27 0,1 25 0,-2-52-1365,1 47-5461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3:11.891"/>
    </inkml:context>
    <inkml:brush xml:id="br0">
      <inkml:brushProperty name="width" value="0.05" units="cm"/>
      <inkml:brushProperty name="height" value="0.05" units="cm"/>
    </inkml:brush>
  </inkml:definitions>
  <inkml:trace contextRef="#ctx0" brushRef="#br0">91 1 24575,'0'44'0,"2"51"0,-4 0 0,-5-1 0,-20 100 0,5-78 0,6 1 0,-2 122 0,17 238 0,4-244 0,-2 2275 0,1-2366 0,6 0 0,44 233 0,-28-272 0,3-2 0,5 0 0,5-2 0,60 117 0,-90-201 0,96 170 0,-87-160 0,1-1 0,1-1 0,1-1 0,1 0 0,25 20 0,-36-34 0,1-2 0,1 1 0,-1-2 0,1 1 0,0-1 0,19 5 0,75 15 0,-67-17 0,34 8 0,0-3 0,1-4 0,78 0 0,-125-5-80,-25-4 84,-1 0 0,0 0 0,0 0 1,0 1-1,0-1 0,0 0 0,0 0 0,0 0 0,0 1 1,0-1-1,0 0 0,0 0 0,0 0 0,0 1 0,0-1 1,0 0-1,0 0 0,0 1 0,0-1 0,0 0 0,0 0 1,0 0-1,0 1 0,-1-1 0,1 0 0,0 0 0,0 0 1,0 0-1,0 1 0,0-1 0,-1 0 0,1 0 0,0 0 1,0 0-1,0 0 0,0 1 0,-1-1 0,1 0 0,0 0 1,0 0-1,0 0 0,-1 0 0,1 0 0,0 0 0,0 0 1,0 0-1,-1 0 0,-43 13-1489,21-10-5341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3:13.449"/>
    </inkml:context>
    <inkml:brush xml:id="br0">
      <inkml:brushProperty name="width" value="0.05" units="cm"/>
      <inkml:brushProperty name="height" value="0.05" units="cm"/>
    </inkml:brush>
  </inkml:definitions>
  <inkml:trace contextRef="#ctx0" brushRef="#br0">507 0 24575,'4'1'0,"-1"-1"0,0 1 0,1 0 0,-1 0 0,0 0 0,0 1 0,0-1 0,0 1 0,0-1 0,0 1 0,0 0 0,0 0 0,0 1 0,-1-1 0,0 0 0,1 1 0,-1 0 0,0-1 0,0 1 0,0 0 0,1 4 0,7 10 0,-1 1 0,10 27 0,-12-26 0,38 112 0,-20-50 0,-21-72 0,-2 1 0,1 0 0,-1-1 0,-1 1 0,0 0 0,0 0 0,-1 0 0,-2 14 0,2-20 0,-1 0 0,1 0 0,-1 0 0,0-1 0,0 1 0,-1 0 0,1-1 0,-1 1 0,0-1 0,0 0 0,0 1 0,0-1 0,-1 0 0,1 0 0,-1 0 0,0-1 0,1 1 0,-1-1 0,-1 1 0,1-1 0,0 0 0,0 0 0,-1 0 0,-4 1 0,-23 6 0,1-2 0,-53 5 0,-10 3 0,85-14 0,-37 8 0,0 1 0,1 2 0,1 3 0,-71 32 0,60-27-61,33-14-1243,-5 3-5522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0:12.494"/>
    </inkml:context>
    <inkml:brush xml:id="br0">
      <inkml:brushProperty name="width" value="0.05" units="cm"/>
      <inkml:brushProperty name="height" value="0.05" units="cm"/>
    </inkml:brush>
  </inkml:definitions>
  <inkml:trace contextRef="#ctx0" brushRef="#br0">4969 3 24575,'-171'-3'0,"-197"7"0,345-1 0,-1 1 0,1 1 0,0 1 0,-34 13 0,-90 47 0,36-16 0,-81 28 0,-51 20 0,-249 138 0,122-11 0,-243 126 0,497-296 0,-288 141 0,15 36 0,381-226 0,-394 281 0,26 36 0,321-268 0,-91 117 0,125-142 0,1 0 0,2 2 0,1 1 0,1 0 0,2 1 0,-12 43 0,-2 31 0,-14 121 0,33-161 0,4 1 0,7 138 0,3-177 0,0 0 0,2-1 0,2 1 0,0-2 0,2 1 0,1-2 0,1 1 0,28 41 0,-3-13 0,2-1 0,84 86 0,-106-123 0,1-1 0,1-1 0,1 0 0,1-2 0,0 0 0,0-2 0,1 0 0,1-1 0,0-2 0,40 11 0,195 40 0,-170-38 0,-61-13 0,57 9 0,15-10 0,-51-5 0,81 15 0,206 44 0,-223-43 0,-36-10 0,0-4 0,122-6 0,-64-2 0,-113 3 0,0-1 0,-1-1 0,1-2 0,0 1 0,-1-2 0,0-1 0,0-1 0,0-1 0,-1 0 0,0-2 0,0 0 0,-2-1 0,21-16 0,149-99 0,-84 58 0,-3-4 0,93-85 0,-103 78 0,107-70 0,5-4 0,-103 75 0,100-90 0,-150 122 0,72-49 0,-99 78 0,115-71 0,-28 20 0,250-177 0,-297 203 0,71-61 0,-113 85 0,-1-1 0,0-2 0,-2 0 0,-1 0 0,0-2 0,23-43 0,-20 27 0,14-24 0,-3-3 0,-3 0 0,25-88 0,-10 1 0,-21 81 0,-2-1 0,16-136 0,-7-550 0,-28 750 0,0 0 0,-1 1 0,-1-1 0,1 0 0,-1 1 0,-1-1 0,0 1 0,0-1 0,0 1 0,-1 0 0,-1 0 0,1 0 0,-1 0 0,0 1 0,-9-12 0,-42-52 0,40 49 0,-1 0 0,-1 2 0,-1 0 0,-1 0 0,-36-28 0,-53-30-68,67 45-192,-2 1 1,-2 3 0,0 2-1,-93-41 1,102 56-6567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1:56.097"/>
    </inkml:context>
    <inkml:brush xml:id="br0">
      <inkml:brushProperty name="width" value="0.05" units="cm"/>
      <inkml:brushProperty name="height" value="0.05" units="cm"/>
    </inkml:brush>
  </inkml:definitions>
  <inkml:trace contextRef="#ctx0" brushRef="#br0">1 5 24575,'0'-5'0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2:00.378"/>
    </inkml:context>
    <inkml:brush xml:id="br0">
      <inkml:brushProperty name="width" value="0.05" units="cm"/>
      <inkml:brushProperty name="height" value="0.05" units="cm"/>
    </inkml:brush>
  </inkml:definitions>
  <inkml:trace contextRef="#ctx0" brushRef="#br0">3034 581 24575,'-1'-1'0,"1"0"0,0 0 0,-1 0 0,1 0 0,-1 0 0,1 0 0,-1 0 0,0 1 0,1-1 0,-1 0 0,0 0 0,0 1 0,1-1 0,-1 0 0,0 1 0,0-1 0,0 1 0,0-1 0,0 1 0,0 0 0,0-1 0,0 1 0,0 0 0,0-1 0,-1 1 0,-32-6 0,31 6 0,-51-7 0,1-2 0,1-2 0,-1-3 0,2-2 0,0-2 0,-88-45 0,115 51 0,-1 0 0,-1 2 0,0 1 0,-47-10 0,-111-9 0,70 13 0,-194-13 0,62 8 0,193 13 0,0 3 0,0 2 0,-87 9 0,112-4 0,0 2 0,1 1 0,0 1 0,0 2 0,0 0 0,1 2 0,1 0 0,-38 25 0,15-2 0,-56 53 0,14-10 0,-164 149 0,207-177 0,1 3 0,3 1 0,-37 61 0,64-86 0,1 0 0,2 1 0,1 1 0,1 0 0,2 0 0,-10 54 0,-8 193 0,23-193 0,-25 139 0,14-158 0,4-22 0,2 1 0,2 0 0,-4 83 0,13-44 0,12 81 0,-9-134 0,1 0 0,1-1 0,1 0 0,2 0 0,1-1 0,17 31 0,-3-16 0,2-1 0,1-2 0,3-1 0,1-1 0,2-1 0,48 40 0,-11-20 0,2-4 0,120 68 0,675 328 0,-415-239 0,-375-178 0,-22-9 0,66 35 0,-48-20 0,114 41 0,15 6 0,-39-5 0,373 172 0,-405-206 0,2-6 0,203 35 0,-210-51 0,174 11 0,-253-33 0,-1-2 0,1-2 0,-1-1 0,0-3 0,0-3 0,0-1 0,45-16 0,-76 19 0,0 0 0,0-1 0,-1-1 0,0-1 0,-1 0 0,0 0 0,0-2 0,-1 0 0,-1 0 0,0-1 0,-1 0 0,0-1 0,10-19 0,9-19 0,-2-1 0,30-87 0,-31 72 0,190-581 0,-201 582 0,-3 0 0,-2 0 0,-4-2 0,-2 1 0,-4 0 0,-2-1 0,-17-111 0,3 97 0,-3 1 0,-4 1 0,-3 1 0,-3 1 0,-73-138 0,84 188 0,-1 1 0,-1 1 0,-2 0 0,0 2 0,-45-40 0,-137-96 0,187 150 0,-134-113 0,16 12 0,-245-199 0,364 296 0,1-1 0,0-1 0,1 1 0,-20-35 0,-4-7 0,19 38 0,0 0 0,-1 0 0,-1 2 0,-1 1 0,0 0 0,-32-17 0,18 11 0,2-2 0,-34-31 0,59 49 0,-335-353 0,145 129 0,155 185 0,-3 3 0,-90-68 0,101 88-124,-1 2 0,-1 2 0,0 1 0,-2 2 0,0 2 0,0 1-1,-2 2 1,1 2 0,-1 2 0,-51-3 0,30 6-6702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2:03.455"/>
    </inkml:context>
    <inkml:brush xml:id="br0">
      <inkml:brushProperty name="width" value="0.05" units="cm"/>
      <inkml:brushProperty name="height" value="0.05" units="cm"/>
    </inkml:brush>
  </inkml:definitions>
  <inkml:trace contextRef="#ctx0" brushRef="#br0">1595 90 24575,'-2'0'0,"0"1"0,0-1 0,0 1 0,0-1 0,1 1 0,-1 0 0,0-1 0,1 1 0,-1 0 0,0 0 0,1 0 0,-1 0 0,1 1 0,0-1 0,-1 0 0,1 1 0,0-1 0,0 0 0,0 1 0,-1 1 0,-20 39 0,14-26 0,-358 559 0,339-537 0,2 0 0,2 0 0,1 2 0,2 0 0,1 1 0,3 1 0,1 1 0,3 0 0,1 1 0,-10 84 0,20-114 0,-1 27 0,-15 79 0,13-105 0,0 0 0,-1-1 0,-1 1 0,-1-1 0,0 0 0,0-1 0,-1 1 0,-16 18 0,-29 32 0,10-14 0,1 2 0,3 3 0,-41 74 0,-189 399 0,193-365 0,7 4 0,-72 261 0,125-357 0,2 1 0,-6 143 0,21 149 0,3-192 0,-2-133 0,2 0 0,1-1 0,2 0 0,1 0 0,15 38 0,80 178 0,-93-231 0,19 38 0,3-1 0,3-2 0,2-1 0,2-2 0,3-1 0,75 73 0,-56-70 0,2-2 0,3-3 0,2-3 0,144 77 0,353 143 0,-425-212 0,3-6 0,165 37 0,-233-74 0,1-3 0,106 1 0,153-16 0,-126-2 0,-91 5 0,0-5 0,-1-5 0,0-6 0,173-46 0,134-41 0,-336 82 0,-1-3 0,-1-4 0,86-42 0,234-87 0,-289 117 0,-65 21 0,-1-1 0,-1-3 0,-2-2 0,60-42 0,-75 44 0,-1-1 0,-2-2 0,-1-1 0,-1-2 0,-2 0 0,39-58 0,86-187 0,-71 122 0,60-103 0,-123 222 0,-2-1 0,0 0 0,-3-1 0,-1 0 0,11-68 0,4-191 0,-23-332 0,-5 412 0,1 187 0,-1 0 0,-2 1 0,-1 0 0,-11-38 0,-44-102 0,26 79 0,-2-12 0,-39-168 0,68 234 0,-2 1 0,-1 0 0,-1 0 0,-2 1 0,-1 1 0,-2 0 0,0 1 0,-2 1 0,-2 0 0,-33-38 0,30 42 0,-2 1 0,0 0 0,-2 2 0,-1 1 0,0 2 0,-1 0 0,-1 2 0,-1 1 0,-45-17 0,-27-1 0,-175-37 0,224 59 0,-57-18 0,75 19 0,1 1 0,-1 2 0,-1 1 0,-46-2 0,52 6 0,-1-1 0,1-2 0,0-1 0,0-2 0,0-1 0,-40-20 0,21 10 0,-55-14 0,-398-134 0,469 155 0,-301-136 0,88 36 0,208 98 0,2-2 0,0-1 0,1-1 0,0-3 0,2-1 0,1-1 0,-32-30 0,33 24 0,-1 2 0,-1 1 0,-2 2 0,-1 1 0,0 2 0,-2 1 0,-47-17 0,48 22 0,0-2 0,2-1 0,-39-27 0,-92-80 0,156 117 0,-16-13 0,-57-35 0,72 51 0,0 0 0,0 1 0,0 0 0,-1 1 0,1 0 0,-1 1 0,0 1 0,-15-1 0,-21 0 20,0 3 0,0 2 0,0 3 0,0 1 0,-69 18 0,-225 92-1505,305-102-5341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2:06.568"/>
    </inkml:context>
    <inkml:brush xml:id="br0">
      <inkml:brushProperty name="width" value="0.05" units="cm"/>
      <inkml:brushProperty name="height" value="0.05" units="cm"/>
    </inkml:brush>
  </inkml:definitions>
  <inkml:trace contextRef="#ctx0" brushRef="#br0">4193 0 24575,'-2247'0'0,"2211"2"0,1 1 0,-1 1 0,1 2 0,0 2 0,1 1 0,0 2 0,0 1 0,-55 29 0,-3 11 0,-140 103 0,68-27 0,74-56 0,55-43 0,2 2 0,1 1 0,1 2 0,-42 61 0,-86 162 0,42-63 0,19-44 0,8 5 0,-113 261 0,174-333 0,4 1 0,3 1 0,5 1 0,3 1 0,4 0 0,2 154 0,6-127 0,0-22 0,15 137 0,-8-205 0,1 0 0,1 0 0,0-1 0,2 0 0,1 0 0,15 24 0,83 123 0,-102-162 0,47 64 0,3-3 0,3-2 0,3-3 0,2-2 0,3-4 0,95 64 0,-25-33 0,4-6 0,223 95 0,-294-150 0,0-3 0,2-4 0,117 20 0,226 8 0,-308-39 0,83 5 0,366-19 0,-515-2 0,0-1 0,-1-2 0,0-1 0,0-3 0,-1-1 0,-1-2 0,0-1 0,-1-2 0,-1-2 0,62-47 0,-4-9 0,-3-4 0,114-130 0,50-86 0,-100 113 0,-47 64 0,-43 50 0,96-133 0,137-323 0,-266 457 0,-2-1 0,28-99 0,22-153 0,-21 79 0,68-198 0,-113 384 0,-2-1 0,-3 0 0,-2 0 0,-3-1 0,-2 0 0,-3 1 0,-9-63 0,6 99 0,-1 0 0,-1 1 0,-1-1 0,-1 1 0,-1 0 0,-1 1 0,0 0 0,-2 1 0,0 0 0,-1 0 0,-1 2 0,-1 0 0,-1 0 0,0 1 0,-1 1 0,0 1 0,-1 1 0,-1 0 0,-39-20 0,20 20 0,-2 2 0,-72-12 0,63 15 0,-287-37 0,123 40 0,41 4 0,167 1 8,0-1-1,1 0 1,-1 1-1,0-2 1,1 1-1,0 0 1,-1-1-1,1 0 1,0 0-1,0 0 1,0-1-1,0 1 1,0-1-1,0 0 1,-3-4-1,0 0-219,1-1 0,0 0 0,0 0-1,1-1 1,0 0 0,-3-9 0,-5-11-6614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3:08.737"/>
    </inkml:context>
    <inkml:brush xml:id="br0">
      <inkml:brushProperty name="width" value="0.05" units="cm"/>
      <inkml:brushProperty name="height" value="0.05" units="cm"/>
    </inkml:brush>
  </inkml:definitions>
  <inkml:trace contextRef="#ctx0" brushRef="#br0">637 0 24575,'-4'2'0,"0"-1"0,0 1 0,1 0 0,-1 0 0,1 1 0,0-1 0,-1 1 0,1-1 0,0 1 0,0 0 0,1 0 0,-1 1 0,1-1 0,-4 7 0,5-9 0,-30 50 0,3 0 0,2 2 0,-21 61 0,-111 339 0,140-400 0,-49 125 0,-11 36 0,73-197 0,-98 386 0,94-347 0,2 0 0,2 0 0,3 1 0,2-1 0,11 79 0,1-64 0,4-1 0,29 83 0,-20-95-22,-19-48-112,-1 0-1,0 1 1,-1-1 0,0 1-1,-1 0 1,0 0 0,-1 0 0,0 0-1,1 21 1,-7-9-6692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2:00.378"/>
    </inkml:context>
    <inkml:brush xml:id="br0">
      <inkml:brushProperty name="width" value="0.05" units="cm"/>
      <inkml:brushProperty name="height" value="0.05" units="cm"/>
    </inkml:brush>
  </inkml:definitions>
  <inkml:trace contextRef="#ctx0" brushRef="#br0">3034 581 24575,'-1'-1'0,"1"0"0,0 0 0,-1 0 0,1 0 0,-1 0 0,1 0 0,-1 0 0,0 1 0,1-1 0,-1 0 0,0 0 0,0 1 0,1-1 0,-1 0 0,0 1 0,0-1 0,0 1 0,0-1 0,0 1 0,0 0 0,0-1 0,0 1 0,0 0 0,0-1 0,-1 1 0,-32-6 0,31 6 0,-51-7 0,1-2 0,1-2 0,-1-3 0,2-2 0,0-2 0,-88-45 0,115 51 0,-1 0 0,-1 2 0,0 1 0,-47-10 0,-111-9 0,70 13 0,-194-13 0,62 8 0,193 13 0,0 3 0,0 2 0,-87 9 0,112-4 0,0 2 0,1 1 0,0 1 0,0 2 0,0 0 0,1 2 0,1 0 0,-38 25 0,15-2 0,-56 53 0,14-10 0,-164 149 0,207-177 0,1 3 0,3 1 0,-37 61 0,64-86 0,1 0 0,2 1 0,1 1 0,1 0 0,2 0 0,-10 54 0,-8 193 0,23-193 0,-25 139 0,14-158 0,4-22 0,2 1 0,2 0 0,-4 83 0,13-44 0,12 81 0,-9-134 0,1 0 0,1-1 0,1 0 0,2 0 0,1-1 0,17 31 0,-3-16 0,2-1 0,1-2 0,3-1 0,1-1 0,2-1 0,48 40 0,-11-20 0,2-4 0,120 68 0,675 328 0,-415-239 0,-375-178 0,-22-9 0,66 35 0,-48-20 0,114 41 0,15 6 0,-39-5 0,373 172 0,-405-206 0,2-6 0,203 35 0,-210-51 0,174 11 0,-253-33 0,-1-2 0,1-2 0,-1-1 0,0-3 0,0-3 0,0-1 0,45-16 0,-76 19 0,0 0 0,0-1 0,-1-1 0,0-1 0,-1 0 0,0 0 0,0-2 0,-1 0 0,-1 0 0,0-1 0,-1 0 0,0-1 0,10-19 0,9-19 0,-2-1 0,30-87 0,-31 72 0,190-581 0,-201 582 0,-3 0 0,-2 0 0,-4-2 0,-2 1 0,-4 0 0,-2-1 0,-17-111 0,3 97 0,-3 1 0,-4 1 0,-3 1 0,-3 1 0,-73-138 0,84 188 0,-1 1 0,-1 1 0,-2 0 0,0 2 0,-45-40 0,-137-96 0,187 150 0,-134-113 0,16 12 0,-245-199 0,364 296 0,1-1 0,0-1 0,1 1 0,-20-35 0,-4-7 0,19 38 0,0 0 0,-1 0 0,-1 2 0,-1 1 0,0 0 0,-32-17 0,18 11 0,2-2 0,-34-31 0,59 49 0,-335-353 0,145 129 0,155 185 0,-3 3 0,-90-68 0,101 88-124,-1 2 0,-1 2 0,0 1 0,-2 2 0,0 2 0,0 1-1,-2 2 1,1 2 0,-1 2 0,-51-3 0,30 6-6702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3:09.768"/>
    </inkml:context>
    <inkml:brush xml:id="br0">
      <inkml:brushProperty name="width" value="0.05" units="cm"/>
      <inkml:brushProperty name="height" value="0.05" units="cm"/>
    </inkml:brush>
  </inkml:definitions>
  <inkml:trace contextRef="#ctx0" brushRef="#br0">1 346 24575,'112'2'0,"126"-5"0,-234 3 0,-1 0 0,1-1 0,0 0 0,0 0 0,0 0 0,0-1 0,-1 1 0,1-1 0,0 0 0,-1 0 0,0 0 0,1 0 0,-1 0 0,0-1 0,0 0 0,0 0 0,-1 1 0,1-2 0,-1 1 0,1 0 0,-1 0 0,0-1 0,0 1 0,-1-1 0,1 0 0,-1 1 0,0-1 0,0 0 0,1-7 0,2-10 0,-2-1 0,0 0 0,-1 0 0,-3-27 0,1 25 0,-2-52-1365,1 47-5461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3:11.891"/>
    </inkml:context>
    <inkml:brush xml:id="br0">
      <inkml:brushProperty name="width" value="0.05" units="cm"/>
      <inkml:brushProperty name="height" value="0.05" units="cm"/>
    </inkml:brush>
  </inkml:definitions>
  <inkml:trace contextRef="#ctx0" brushRef="#br0">91 1 24575,'0'44'0,"2"51"0,-4 0 0,-5-1 0,-20 100 0,5-78 0,6 1 0,-2 122 0,17 238 0,4-244 0,-2 2275 0,1-2366 0,6 0 0,44 233 0,-28-272 0,3-2 0,5 0 0,5-2 0,60 117 0,-90-201 0,96 170 0,-87-160 0,1-1 0,1-1 0,1-1 0,1 0 0,25 20 0,-36-34 0,1-2 0,1 1 0,-1-2 0,1 1 0,0-1 0,19 5 0,75 15 0,-67-17 0,34 8 0,0-3 0,1-4 0,78 0 0,-125-5-80,-25-4 84,-1 0 0,0 0 0,0 0 1,0 1-1,0-1 0,0 0 0,0 0 0,0 0 0,0 1 1,0-1-1,0 0 0,0 0 0,0 0 0,0 1 0,0-1 1,0 0-1,0 0 0,0 1 0,0-1 0,0 0 0,0 0 1,0 0-1,0 1 0,-1-1 0,1 0 0,0 0 0,0 0 1,0 0-1,0 1 0,0-1 0,-1 0 0,1 0 0,0 0 1,0 0-1,0 0 0,0 1 0,-1-1 0,1 0 0,0 0 1,0 0-1,0 0 0,-1 0 0,1 0 0,0 0 0,0 0 1,0 0-1,-1 0 0,-43 13-1489,21-10-5341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3:13.449"/>
    </inkml:context>
    <inkml:brush xml:id="br0">
      <inkml:brushProperty name="width" value="0.05" units="cm"/>
      <inkml:brushProperty name="height" value="0.05" units="cm"/>
    </inkml:brush>
  </inkml:definitions>
  <inkml:trace contextRef="#ctx0" brushRef="#br0">507 0 24575,'4'1'0,"-1"-1"0,0 1 0,1 0 0,-1 0 0,0 0 0,0 1 0,0-1 0,0 1 0,0-1 0,0 1 0,0 0 0,0 0 0,0 1 0,-1-1 0,0 0 0,1 1 0,-1 0 0,0-1 0,0 1 0,0 0 0,1 4 0,7 10 0,-1 1 0,10 27 0,-12-26 0,38 112 0,-20-50 0,-21-72 0,-2 1 0,1 0 0,-1-1 0,-1 1 0,0 0 0,0 0 0,-1 0 0,-2 14 0,2-20 0,-1 0 0,1 0 0,-1 0 0,0-1 0,0 1 0,-1 0 0,1-1 0,-1 1 0,0-1 0,0 0 0,0 1 0,0-1 0,-1 0 0,1 0 0,-1 0 0,0-1 0,1 1 0,-1-1 0,-1 1 0,1-1 0,0 0 0,0 0 0,-1 0 0,-4 1 0,-23 6 0,1-2 0,-53 5 0,-10 3 0,85-14 0,-37 8 0,0 1 0,1 2 0,1 3 0,-71 32 0,60-27-61,33-14-1243,-5 3-5522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2:03.455"/>
    </inkml:context>
    <inkml:brush xml:id="br0">
      <inkml:brushProperty name="width" value="0.05" units="cm"/>
      <inkml:brushProperty name="height" value="0.05" units="cm"/>
    </inkml:brush>
  </inkml:definitions>
  <inkml:trace contextRef="#ctx0" brushRef="#br0">1595 90 24575,'-2'0'0,"0"1"0,0-1 0,0 1 0,0-1 0,1 1 0,-1 0 0,0-1 0,1 1 0,-1 0 0,0 0 0,1 0 0,-1 0 0,1 1 0,0-1 0,-1 0 0,1 1 0,0-1 0,0 0 0,0 1 0,-1 1 0,-20 39 0,14-26 0,-358 559 0,339-537 0,2 0 0,2 0 0,1 2 0,2 0 0,1 1 0,3 1 0,1 1 0,3 0 0,1 1 0,-10 84 0,20-114 0,-1 27 0,-15 79 0,13-105 0,0 0 0,-1-1 0,-1 1 0,-1-1 0,0 0 0,0-1 0,-1 1 0,-16 18 0,-29 32 0,10-14 0,1 2 0,3 3 0,-41 74 0,-189 399 0,193-365 0,7 4 0,-72 261 0,125-357 0,2 1 0,-6 143 0,21 149 0,3-192 0,-2-133 0,2 0 0,1-1 0,2 0 0,1 0 0,15 38 0,80 178 0,-93-231 0,19 38 0,3-1 0,3-2 0,2-1 0,2-2 0,3-1 0,75 73 0,-56-70 0,2-2 0,3-3 0,2-3 0,144 77 0,353 143 0,-425-212 0,3-6 0,165 37 0,-233-74 0,1-3 0,106 1 0,153-16 0,-126-2 0,-91 5 0,0-5 0,-1-5 0,0-6 0,173-46 0,134-41 0,-336 82 0,-1-3 0,-1-4 0,86-42 0,234-87 0,-289 117 0,-65 21 0,-1-1 0,-1-3 0,-2-2 0,60-42 0,-75 44 0,-1-1 0,-2-2 0,-1-1 0,-1-2 0,-2 0 0,39-58 0,86-187 0,-71 122 0,60-103 0,-123 222 0,-2-1 0,0 0 0,-3-1 0,-1 0 0,11-68 0,4-191 0,-23-332 0,-5 412 0,1 187 0,-1 0 0,-2 1 0,-1 0 0,-11-38 0,-44-102 0,26 79 0,-2-12 0,-39-168 0,68 234 0,-2 1 0,-1 0 0,-1 0 0,-2 1 0,-1 1 0,-2 0 0,0 1 0,-2 1 0,-2 0 0,-33-38 0,30 42 0,-2 1 0,0 0 0,-2 2 0,-1 1 0,0 2 0,-1 0 0,-1 2 0,-1 1 0,-45-17 0,-27-1 0,-175-37 0,224 59 0,-57-18 0,75 19 0,1 1 0,-1 2 0,-1 1 0,-46-2 0,52 6 0,-1-1 0,1-2 0,0-1 0,0-2 0,0-1 0,-40-20 0,21 10 0,-55-14 0,-398-134 0,469 155 0,-301-136 0,88 36 0,208 98 0,2-2 0,0-1 0,1-1 0,0-3 0,2-1 0,1-1 0,-32-30 0,33 24 0,-1 2 0,-1 1 0,-2 2 0,-1 1 0,0 2 0,-2 1 0,-47-17 0,48 22 0,0-2 0,2-1 0,-39-27 0,-92-80 0,156 117 0,-16-13 0,-57-35 0,72 51 0,0 0 0,0 1 0,0 0 0,-1 1 0,1 0 0,-1 1 0,0 1 0,-15-1 0,-21 0 20,0 3 0,0 2 0,0 3 0,0 1 0,-69 18 0,-225 92-1505,305-102-5341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2:06.568"/>
    </inkml:context>
    <inkml:brush xml:id="br0">
      <inkml:brushProperty name="width" value="0.05" units="cm"/>
      <inkml:brushProperty name="height" value="0.05" units="cm"/>
    </inkml:brush>
  </inkml:definitions>
  <inkml:trace contextRef="#ctx0" brushRef="#br0">4193 0 24575,'-2247'0'0,"2211"2"0,1 1 0,-1 1 0,1 2 0,0 2 0,1 1 0,0 2 0,0 1 0,-55 29 0,-3 11 0,-140 103 0,68-27 0,74-56 0,55-43 0,2 2 0,1 1 0,1 2 0,-42 61 0,-86 162 0,42-63 0,19-44 0,8 5 0,-113 261 0,174-333 0,4 1 0,3 1 0,5 1 0,3 1 0,4 0 0,2 154 0,6-127 0,0-22 0,15 137 0,-8-205 0,1 0 0,1 0 0,0-1 0,2 0 0,1 0 0,15 24 0,83 123 0,-102-162 0,47 64 0,3-3 0,3-2 0,3-3 0,2-2 0,3-4 0,95 64 0,-25-33 0,4-6 0,223 95 0,-294-150 0,0-3 0,2-4 0,117 20 0,226 8 0,-308-39 0,83 5 0,366-19 0,-515-2 0,0-1 0,-1-2 0,0-1 0,0-3 0,-1-1 0,-1-2 0,0-1 0,-1-2 0,-1-2 0,62-47 0,-4-9 0,-3-4 0,114-130 0,50-86 0,-100 113 0,-47 64 0,-43 50 0,96-133 0,137-323 0,-266 457 0,-2-1 0,28-99 0,22-153 0,-21 79 0,68-198 0,-113 384 0,-2-1 0,-3 0 0,-2 0 0,-3-1 0,-2 0 0,-3 1 0,-9-63 0,6 99 0,-1 0 0,-1 1 0,-1-1 0,-1 1 0,-1 0 0,-1 1 0,0 0 0,-2 1 0,0 0 0,-1 0 0,-1 2 0,-1 0 0,-1 0 0,0 1 0,-1 1 0,0 1 0,-1 1 0,-1 0 0,-39-20 0,20 20 0,-2 2 0,-72-12 0,63 15 0,-287-37 0,123 40 0,41 4 0,167 1 8,0-1-1,1 0 1,-1 1-1,0-2 1,1 1-1,0 0 1,-1-1-1,1 0 1,0 0-1,0 0 1,0-1-1,0 1 1,0-1-1,0 0 1,-3-4-1,0 0-219,1-1 0,0 0 0,0 0-1,1-1 1,0 0 0,-3-9 0,-5-11-6614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0:12.494"/>
    </inkml:context>
    <inkml:brush xml:id="br0">
      <inkml:brushProperty name="width" value="0.05" units="cm"/>
      <inkml:brushProperty name="height" value="0.05" units="cm"/>
    </inkml:brush>
  </inkml:definitions>
  <inkml:trace contextRef="#ctx0" brushRef="#br0">4969 3 24575,'-171'-3'0,"-197"7"0,345-1 0,-1 1 0,1 1 0,0 1 0,-34 13 0,-90 47 0,36-16 0,-81 28 0,-51 20 0,-249 138 0,122-11 0,-243 126 0,497-296 0,-288 141 0,15 36 0,381-226 0,-394 281 0,26 36 0,321-268 0,-91 117 0,125-142 0,1 0 0,2 2 0,1 1 0,1 0 0,2 1 0,-12 43 0,-2 31 0,-14 121 0,33-161 0,4 1 0,7 138 0,3-177 0,0 0 0,2-1 0,2 1 0,0-2 0,2 1 0,1-2 0,1 1 0,28 41 0,-3-13 0,2-1 0,84 86 0,-106-123 0,1-1 0,1-1 0,1 0 0,1-2 0,0 0 0,0-2 0,1 0 0,1-1 0,0-2 0,40 11 0,195 40 0,-170-38 0,-61-13 0,57 9 0,15-10 0,-51-5 0,81 15 0,206 44 0,-223-43 0,-36-10 0,0-4 0,122-6 0,-64-2 0,-113 3 0,0-1 0,-1-1 0,1-2 0,0 1 0,-1-2 0,0-1 0,0-1 0,0-1 0,-1 0 0,0-2 0,0 0 0,-2-1 0,21-16 0,149-99 0,-84 58 0,-3-4 0,93-85 0,-103 78 0,107-70 0,5-4 0,-103 75 0,100-90 0,-150 122 0,72-49 0,-99 78 0,115-71 0,-28 20 0,250-177 0,-297 203 0,71-61 0,-113 85 0,-1-1 0,0-2 0,-2 0 0,-1 0 0,0-2 0,23-43 0,-20 27 0,14-24 0,-3-3 0,-3 0 0,25-88 0,-10 1 0,-21 81 0,-2-1 0,16-136 0,-7-550 0,-28 750 0,0 0 0,-1 1 0,-1-1 0,1 0 0,-1 1 0,-1-1 0,0 1 0,0-1 0,0 1 0,-1 0 0,-1 0 0,1 0 0,-1 0 0,0 1 0,-9-12 0,-42-52 0,40 49 0,-1 0 0,-1 2 0,-1 0 0,-1 0 0,-36-28 0,-53-30-68,67 45-192,-2 1 1,-2 3 0,0 2-1,-93-41 1,102 56-6567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1:56.097"/>
    </inkml:context>
    <inkml:brush xml:id="br0">
      <inkml:brushProperty name="width" value="0.05" units="cm"/>
      <inkml:brushProperty name="height" value="0.05" units="cm"/>
    </inkml:brush>
  </inkml:definitions>
  <inkml:trace contextRef="#ctx0" brushRef="#br0">1 5 24575,'0'-5'0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2:00.378"/>
    </inkml:context>
    <inkml:brush xml:id="br0">
      <inkml:brushProperty name="width" value="0.05" units="cm"/>
      <inkml:brushProperty name="height" value="0.05" units="cm"/>
    </inkml:brush>
  </inkml:definitions>
  <inkml:trace contextRef="#ctx0" brushRef="#br0">3034 581 24575,'-1'-1'0,"1"0"0,0 0 0,-1 0 0,1 0 0,-1 0 0,1 0 0,-1 0 0,0 1 0,1-1 0,-1 0 0,0 0 0,0 1 0,1-1 0,-1 0 0,0 1 0,0-1 0,0 1 0,0-1 0,0 1 0,0 0 0,0-1 0,0 1 0,0 0 0,0-1 0,-1 1 0,-32-6 0,31 6 0,-51-7 0,1-2 0,1-2 0,-1-3 0,2-2 0,0-2 0,-88-45 0,115 51 0,-1 0 0,-1 2 0,0 1 0,-47-10 0,-111-9 0,70 13 0,-194-13 0,62 8 0,193 13 0,0 3 0,0 2 0,-87 9 0,112-4 0,0 2 0,1 1 0,0 1 0,0 2 0,0 0 0,1 2 0,1 0 0,-38 25 0,15-2 0,-56 53 0,14-10 0,-164 149 0,207-177 0,1 3 0,3 1 0,-37 61 0,64-86 0,1 0 0,2 1 0,1 1 0,1 0 0,2 0 0,-10 54 0,-8 193 0,23-193 0,-25 139 0,14-158 0,4-22 0,2 1 0,2 0 0,-4 83 0,13-44 0,12 81 0,-9-134 0,1 0 0,1-1 0,1 0 0,2 0 0,1-1 0,17 31 0,-3-16 0,2-1 0,1-2 0,3-1 0,1-1 0,2-1 0,48 40 0,-11-20 0,2-4 0,120 68 0,675 328 0,-415-239 0,-375-178 0,-22-9 0,66 35 0,-48-20 0,114 41 0,15 6 0,-39-5 0,373 172 0,-405-206 0,2-6 0,203 35 0,-210-51 0,174 11 0,-253-33 0,-1-2 0,1-2 0,-1-1 0,0-3 0,0-3 0,0-1 0,45-16 0,-76 19 0,0 0 0,0-1 0,-1-1 0,0-1 0,-1 0 0,0 0 0,0-2 0,-1 0 0,-1 0 0,0-1 0,-1 0 0,0-1 0,10-19 0,9-19 0,-2-1 0,30-87 0,-31 72 0,190-581 0,-201 582 0,-3 0 0,-2 0 0,-4-2 0,-2 1 0,-4 0 0,-2-1 0,-17-111 0,3 97 0,-3 1 0,-4 1 0,-3 1 0,-3 1 0,-73-138 0,84 188 0,-1 1 0,-1 1 0,-2 0 0,0 2 0,-45-40 0,-137-96 0,187 150 0,-134-113 0,16 12 0,-245-199 0,364 296 0,1-1 0,0-1 0,1 1 0,-20-35 0,-4-7 0,19 38 0,0 0 0,-1 0 0,-1 2 0,-1 1 0,0 0 0,-32-17 0,18 11 0,2-2 0,-34-31 0,59 49 0,-335-353 0,145 129 0,155 185 0,-3 3 0,-90-68 0,101 88-124,-1 2 0,-1 2 0,0 1 0,-2 2 0,0 2 0,0 1-1,-2 2 1,1 2 0,-1 2 0,-51-3 0,30 6-6702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19T15:12:03.455"/>
    </inkml:context>
    <inkml:brush xml:id="br0">
      <inkml:brushProperty name="width" value="0.05" units="cm"/>
      <inkml:brushProperty name="height" value="0.05" units="cm"/>
    </inkml:brush>
  </inkml:definitions>
  <inkml:trace contextRef="#ctx0" brushRef="#br0">1595 90 24575,'-2'0'0,"0"1"0,0-1 0,0 1 0,0-1 0,1 1 0,-1 0 0,0-1 0,1 1 0,-1 0 0,0 0 0,1 0 0,-1 0 0,1 1 0,0-1 0,-1 0 0,1 1 0,0-1 0,0 0 0,0 1 0,-1 1 0,-20 39 0,14-26 0,-358 559 0,339-537 0,2 0 0,2 0 0,1 2 0,2 0 0,1 1 0,3 1 0,1 1 0,3 0 0,1 1 0,-10 84 0,20-114 0,-1 27 0,-15 79 0,13-105 0,0 0 0,-1-1 0,-1 1 0,-1-1 0,0 0 0,0-1 0,-1 1 0,-16 18 0,-29 32 0,10-14 0,1 2 0,3 3 0,-41 74 0,-189 399 0,193-365 0,7 4 0,-72 261 0,125-357 0,2 1 0,-6 143 0,21 149 0,3-192 0,-2-133 0,2 0 0,1-1 0,2 0 0,1 0 0,15 38 0,80 178 0,-93-231 0,19 38 0,3-1 0,3-2 0,2-1 0,2-2 0,3-1 0,75 73 0,-56-70 0,2-2 0,3-3 0,2-3 0,144 77 0,353 143 0,-425-212 0,3-6 0,165 37 0,-233-74 0,1-3 0,106 1 0,153-16 0,-126-2 0,-91 5 0,0-5 0,-1-5 0,0-6 0,173-46 0,134-41 0,-336 82 0,-1-3 0,-1-4 0,86-42 0,234-87 0,-289 117 0,-65 21 0,-1-1 0,-1-3 0,-2-2 0,60-42 0,-75 44 0,-1-1 0,-2-2 0,-1-1 0,-1-2 0,-2 0 0,39-58 0,86-187 0,-71 122 0,60-103 0,-123 222 0,-2-1 0,0 0 0,-3-1 0,-1 0 0,11-68 0,4-191 0,-23-332 0,-5 412 0,1 187 0,-1 0 0,-2 1 0,-1 0 0,-11-38 0,-44-102 0,26 79 0,-2-12 0,-39-168 0,68 234 0,-2 1 0,-1 0 0,-1 0 0,-2 1 0,-1 1 0,-2 0 0,0 1 0,-2 1 0,-2 0 0,-33-38 0,30 42 0,-2 1 0,0 0 0,-2 2 0,-1 1 0,0 2 0,-1 0 0,-1 2 0,-1 1 0,-45-17 0,-27-1 0,-175-37 0,224 59 0,-57-18 0,75 19 0,1 1 0,-1 2 0,-1 1 0,-46-2 0,52 6 0,-1-1 0,1-2 0,0-1 0,0-2 0,0-1 0,-40-20 0,21 10 0,-55-14 0,-398-134 0,469 155 0,-301-136 0,88 36 0,208 98 0,2-2 0,0-1 0,1-1 0,0-3 0,2-1 0,1-1 0,-32-30 0,33 24 0,-1 2 0,-1 1 0,-2 2 0,-1 1 0,0 2 0,-2 1 0,-47-17 0,48 22 0,0-2 0,2-1 0,-39-27 0,-92-80 0,156 117 0,-16-13 0,-57-35 0,72 51 0,0 0 0,0 1 0,0 0 0,-1 1 0,1 0 0,-1 1 0,0 1 0,-15-1 0,-21 0 20,0 3 0,0 2 0,0 3 0,0 1 0,-69 18 0,-225 92-1505,305-102-5341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87445-D217-5F4A-9357-B27BE36141F2}" type="datetimeFigureOut">
              <a:rPr lang="en-US" smtClean="0"/>
              <a:t>9/11/2023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5B7F1-303F-4B4B-823C-C49003EF8ADF}" type="slidenum">
              <a:rPr lang="en-US" smtClean="0"/>
              <a:t>‹#›</a:t>
            </a:fld>
            <a:endParaRPr lang="en-US"/>
          </a:p>
        </p:txBody>
      </p:sp>
    </p:spTree>
    <p:extLst>
      <p:ext uri="{BB962C8B-B14F-4D97-AF65-F5344CB8AC3E}">
        <p14:creationId xmlns:p14="http://schemas.microsoft.com/office/powerpoint/2010/main" val="20960940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B57BE790-01DA-BE46-B7B7-A0A5782D61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25E90C05-37A4-F444-8971-1DBBDE547A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is nonclassical about uncertainty relations? Firstly, we pose the attention on the word *nonclassical*. and why then this is a meaningful question. After all it has always been taught to us that uncertainty relations are a main feature of quantum theory that state a departure from the classical worldview. </a:t>
            </a:r>
          </a:p>
          <a:p>
            <a:endParaRPr lang="en-US" altLang="en-US" dirty="0"/>
          </a:p>
          <a:p>
            <a:r>
              <a:rPr lang="en-US" altLang="en-US" dirty="0"/>
              <a:t>(Well, are we sure that this is really the case? To answer the question we need to first define a valid notion of </a:t>
            </a:r>
            <a:r>
              <a:rPr lang="en-US" altLang="en-US" dirty="0" err="1"/>
              <a:t>nonclassicality</a:t>
            </a:r>
            <a:r>
              <a:rPr lang="en-US" altLang="en-US" dirty="0"/>
              <a:t>. In quantum foundations one of the main area of research is to understand what constitute a valid notion of classicality and </a:t>
            </a:r>
            <a:r>
              <a:rPr lang="en-US" altLang="en-US" dirty="0" err="1"/>
              <a:t>nonclassicality</a:t>
            </a:r>
            <a:r>
              <a:rPr lang="en-US" altLang="en-US" dirty="0"/>
              <a:t>. There are criteria, and generalized noncontextuality, that we adopt here, satisfies all of them. )</a:t>
            </a:r>
          </a:p>
          <a:p>
            <a:endParaRPr lang="en-US" altLang="en-US" dirty="0"/>
          </a:p>
          <a:p>
            <a:endParaRPr lang="en-US" altLang="en-US" dirty="0"/>
          </a:p>
          <a:p>
            <a:endParaRPr lang="en-US" altLang="en-US" dirty="0"/>
          </a:p>
        </p:txBody>
      </p:sp>
      <p:sp>
        <p:nvSpPr>
          <p:cNvPr id="16387" name="Slide Number Placeholder 3">
            <a:extLst>
              <a:ext uri="{FF2B5EF4-FFF2-40B4-BE49-F238E27FC236}">
                <a16:creationId xmlns:a16="http://schemas.microsoft.com/office/drawing/2014/main" id="{D457FDE6-1EDB-7742-A48C-8A98A05A54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621A60-86D8-2C4E-AC50-D0CCEDBF9316}" type="slidenum">
              <a:rPr lang="en-US" altLang="en-US" smtClean="0"/>
              <a:pPr/>
              <a:t>0</a:t>
            </a:fld>
            <a:endParaRPr lang="en-US" altLang="en-US"/>
          </a:p>
        </p:txBody>
      </p:sp>
    </p:spTree>
    <p:extLst>
      <p:ext uri="{BB962C8B-B14F-4D97-AF65-F5344CB8AC3E}">
        <p14:creationId xmlns:p14="http://schemas.microsoft.com/office/powerpoint/2010/main" val="178149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14</a:t>
            </a:fld>
            <a:endParaRPr lang="en-US"/>
          </a:p>
        </p:txBody>
      </p:sp>
    </p:spTree>
    <p:extLst>
      <p:ext uri="{BB962C8B-B14F-4D97-AF65-F5344CB8AC3E}">
        <p14:creationId xmlns:p14="http://schemas.microsoft.com/office/powerpoint/2010/main" val="575294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Quantum computation, cryptography, metrology, communication, state-discrimination, cloning,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15</a:t>
            </a:fld>
            <a:endParaRPr lang="en-US"/>
          </a:p>
        </p:txBody>
      </p:sp>
    </p:spTree>
    <p:extLst>
      <p:ext uri="{BB962C8B-B14F-4D97-AF65-F5344CB8AC3E}">
        <p14:creationId xmlns:p14="http://schemas.microsoft.com/office/powerpoint/2010/main" val="17913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B57BE790-01DA-BE46-B7B7-A0A5782D61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25E90C05-37A4-F444-8971-1DBBDE547A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So if we come back to the title now that we have our preferred notion of classicality in hand, what it really means is:</a:t>
            </a:r>
          </a:p>
          <a:p>
            <a:endParaRPr lang="en-US" altLang="en-US" dirty="0"/>
          </a:p>
        </p:txBody>
      </p:sp>
      <p:sp>
        <p:nvSpPr>
          <p:cNvPr id="16387" name="Slide Number Placeholder 3">
            <a:extLst>
              <a:ext uri="{FF2B5EF4-FFF2-40B4-BE49-F238E27FC236}">
                <a16:creationId xmlns:a16="http://schemas.microsoft.com/office/drawing/2014/main" id="{D457FDE6-1EDB-7742-A48C-8A98A05A54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621A60-86D8-2C4E-AC50-D0CCEDBF9316}" type="slidenum">
              <a:rPr lang="en-US" altLang="en-US" smtClean="0"/>
              <a:pPr/>
              <a:t>16</a:t>
            </a:fld>
            <a:endParaRPr lang="en-US" altLang="en-US"/>
          </a:p>
        </p:txBody>
      </p:sp>
    </p:spTree>
    <p:extLst>
      <p:ext uri="{BB962C8B-B14F-4D97-AF65-F5344CB8AC3E}">
        <p14:creationId xmlns:p14="http://schemas.microsoft.com/office/powerpoint/2010/main" val="2468248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B57BE790-01DA-BE46-B7B7-A0A5782D61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25E90C05-37A4-F444-8971-1DBBDE547A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7" name="Slide Number Placeholder 3">
            <a:extLst>
              <a:ext uri="{FF2B5EF4-FFF2-40B4-BE49-F238E27FC236}">
                <a16:creationId xmlns:a16="http://schemas.microsoft.com/office/drawing/2014/main" id="{D457FDE6-1EDB-7742-A48C-8A98A05A54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621A60-86D8-2C4E-AC50-D0CCEDBF9316}" type="slidenum">
              <a:rPr lang="en-US" altLang="en-US" smtClean="0"/>
              <a:pPr/>
              <a:t>17</a:t>
            </a:fld>
            <a:endParaRPr lang="en-US" altLang="en-US"/>
          </a:p>
        </p:txBody>
      </p:sp>
    </p:spTree>
    <p:extLst>
      <p:ext uri="{BB962C8B-B14F-4D97-AF65-F5344CB8AC3E}">
        <p14:creationId xmlns:p14="http://schemas.microsoft.com/office/powerpoint/2010/main" val="3778826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that we have the right notion of classicality really comes the motivation for asking this question. So you thought that the existence of UR constitutes an instance of true </a:t>
            </a:r>
            <a:r>
              <a:rPr lang="en-US" dirty="0" err="1"/>
              <a:t>nonclassicality</a:t>
            </a:r>
            <a:r>
              <a:rPr lang="en-US" dirty="0"/>
              <a:t>, but that is not true! CREATE TENSION AND AWARENESS. SURPRISE EFFECT. CREATE CURIOSITY FOR SOMETHING THAT I’LL SHOW ONLY AT THE END.</a:t>
            </a:r>
          </a:p>
          <a:p>
            <a:endParaRPr lang="en-US" dirty="0"/>
          </a:p>
          <a:p>
            <a:r>
              <a:rPr lang="en-US" dirty="0"/>
              <a:t>Which aspects of uncertainty relations, </a:t>
            </a:r>
            <a:r>
              <a:rPr lang="en-US" b="1" dirty="0"/>
              <a:t>if any</a:t>
            </a:r>
            <a:r>
              <a:rPr lang="en-US" dirty="0"/>
              <a:t>, witness </a:t>
            </a:r>
            <a:r>
              <a:rPr lang="en-US" dirty="0" err="1"/>
              <a:t>nonclassicality</a:t>
            </a:r>
            <a:r>
              <a:rPr lang="en-US" dirty="0"/>
              <a:t>, here in the form of contextuality?</a:t>
            </a:r>
          </a:p>
          <a:p>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18</a:t>
            </a:fld>
            <a:endParaRPr lang="en-US"/>
          </a:p>
        </p:txBody>
      </p:sp>
    </p:spTree>
    <p:extLst>
      <p:ext uri="{BB962C8B-B14F-4D97-AF65-F5344CB8AC3E}">
        <p14:creationId xmlns:p14="http://schemas.microsoft.com/office/powerpoint/2010/main" val="4215441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19</a:t>
            </a:fld>
            <a:endParaRPr lang="en-US"/>
          </a:p>
        </p:txBody>
      </p:sp>
    </p:spTree>
    <p:extLst>
      <p:ext uri="{BB962C8B-B14F-4D97-AF65-F5344CB8AC3E}">
        <p14:creationId xmlns:p14="http://schemas.microsoft.com/office/powerpoint/2010/main" val="426725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20</a:t>
            </a:fld>
            <a:endParaRPr lang="en-US"/>
          </a:p>
        </p:txBody>
      </p:sp>
    </p:spTree>
    <p:extLst>
      <p:ext uri="{BB962C8B-B14F-4D97-AF65-F5344CB8AC3E}">
        <p14:creationId xmlns:p14="http://schemas.microsoft.com/office/powerpoint/2010/main" val="3379955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Heisenberg-Robertson UR bounds the variances of two observables with the expectation value of their commutator (also Schrodinger improved this, but still has the same problem below).</a:t>
            </a:r>
          </a:p>
          <a:p>
            <a:r>
              <a:rPr lang="en-US" b="1" dirty="0"/>
              <a:t>About joint predictability of two measurements on a state</a:t>
            </a:r>
            <a:r>
              <a:rPr lang="en-US" dirty="0"/>
              <a:t>. So like us, not like error-disturbance UR, about trade-off between info gain and disturbance.</a:t>
            </a:r>
            <a:br>
              <a:rPr lang="en-US" dirty="0"/>
            </a:br>
            <a:endParaRPr lang="en-US" dirty="0"/>
          </a:p>
          <a:p>
            <a:r>
              <a:rPr lang="en-US" dirty="0"/>
              <a:t>2) However these are unsatisfactory </a:t>
            </a:r>
            <a:r>
              <a:rPr lang="en-US" b="1" dirty="0"/>
              <a:t>in the finite dimensional case</a:t>
            </a:r>
            <a:r>
              <a:rPr lang="en-US" dirty="0"/>
              <a:t>.</a:t>
            </a:r>
          </a:p>
          <a:p>
            <a:r>
              <a:rPr lang="en-US" dirty="0"/>
              <a:t>Both expectation value of variances are calculated on a state psi. So imagine that A and B are Pauli X and Z, and you choose as psi one of their eigenstate, e.g. of X, then this uncertainty relation is trivial. Even if the measurements are incompatible and have a tradeoff relation on their predictabilities for that state.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a:t>
            </a:r>
            <a:r>
              <a:rPr lang="it-IT" dirty="0" err="1"/>
              <a:t>Pair</a:t>
            </a:r>
            <a:r>
              <a:rPr lang="it-IT" dirty="0"/>
              <a:t> of </a:t>
            </a:r>
            <a:r>
              <a:rPr lang="it-IT" dirty="0" err="1"/>
              <a:t>measurements</a:t>
            </a:r>
            <a:r>
              <a:rPr lang="it-IT" dirty="0"/>
              <a:t> for </a:t>
            </a:r>
            <a:r>
              <a:rPr lang="it-IT" dirty="0" err="1"/>
              <a:t>which</a:t>
            </a:r>
            <a:r>
              <a:rPr lang="it-IT" dirty="0"/>
              <a:t> </a:t>
            </a:r>
            <a:r>
              <a:rPr lang="it-IT" dirty="0" err="1"/>
              <a:t>there</a:t>
            </a:r>
            <a:r>
              <a:rPr lang="it-IT" dirty="0"/>
              <a:t> </a:t>
            </a:r>
            <a:r>
              <a:rPr lang="it-IT" dirty="0" err="1"/>
              <a:t>is</a:t>
            </a:r>
            <a:r>
              <a:rPr lang="it-IT" dirty="0"/>
              <a:t> a </a:t>
            </a:r>
            <a:r>
              <a:rPr lang="it-IT" dirty="0" err="1"/>
              <a:t>nontrivial</a:t>
            </a:r>
            <a:r>
              <a:rPr lang="it-IT" dirty="0"/>
              <a:t> </a:t>
            </a:r>
            <a:r>
              <a:rPr lang="it-IT" dirty="0" err="1"/>
              <a:t>tradeoff</a:t>
            </a:r>
            <a:r>
              <a:rPr lang="it-IT" dirty="0"/>
              <a:t> in </a:t>
            </a:r>
            <a:r>
              <a:rPr lang="it-IT" dirty="0" err="1"/>
              <a:t>their</a:t>
            </a:r>
            <a:r>
              <a:rPr lang="it-IT" dirty="0"/>
              <a:t> </a:t>
            </a:r>
            <a:r>
              <a:rPr lang="it-IT" dirty="0" err="1"/>
              <a:t>predictabilities</a:t>
            </a:r>
            <a:r>
              <a:rPr lang="it-IT"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UR express limits on the extent to which the outcomes of distinct measurements on a single state can be made jointly predictable.)</a:t>
            </a:r>
          </a:p>
          <a:p>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21</a:t>
            </a:fld>
            <a:endParaRPr lang="en-US"/>
          </a:p>
        </p:txBody>
      </p:sp>
    </p:spTree>
    <p:extLst>
      <p:ext uri="{BB962C8B-B14F-4D97-AF65-F5344CB8AC3E}">
        <p14:creationId xmlns:p14="http://schemas.microsoft.com/office/powerpoint/2010/main" val="233421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it-IT" dirty="0"/>
              <a:t>A </a:t>
            </a:r>
            <a:r>
              <a:rPr lang="it-IT" dirty="0" err="1"/>
              <a:t>solution</a:t>
            </a:r>
            <a:r>
              <a:rPr lang="it-IT" dirty="0"/>
              <a:t> to the </a:t>
            </a:r>
            <a:r>
              <a:rPr lang="it-IT" dirty="0" err="1"/>
              <a:t>above</a:t>
            </a:r>
            <a:r>
              <a:rPr lang="it-IT" dirty="0"/>
              <a:t> </a:t>
            </a:r>
            <a:r>
              <a:rPr lang="it-IT" dirty="0" err="1"/>
              <a:t>is</a:t>
            </a:r>
            <a:r>
              <a:rPr lang="it-IT" dirty="0"/>
              <a:t> to </a:t>
            </a:r>
            <a:r>
              <a:rPr lang="it-IT" dirty="0" err="1"/>
              <a:t>consider</a:t>
            </a:r>
            <a:r>
              <a:rPr lang="it-IT" dirty="0"/>
              <a:t> </a:t>
            </a:r>
            <a:r>
              <a:rPr lang="it-IT" dirty="0" err="1"/>
              <a:t>sums</a:t>
            </a:r>
            <a:r>
              <a:rPr lang="it-IT" dirty="0"/>
              <a:t> </a:t>
            </a:r>
            <a:r>
              <a:rPr lang="it-IT" dirty="0" err="1"/>
              <a:t>instead</a:t>
            </a:r>
            <a:r>
              <a:rPr lang="it-IT" dirty="0"/>
              <a:t> of </a:t>
            </a:r>
            <a:r>
              <a:rPr lang="it-IT" dirty="0" err="1"/>
              <a:t>products</a:t>
            </a:r>
            <a:r>
              <a:rPr lang="it-IT" dirty="0"/>
              <a:t>. For </a:t>
            </a:r>
            <a:r>
              <a:rPr lang="it-IT" dirty="0" err="1"/>
              <a:t>this</a:t>
            </a:r>
            <a:r>
              <a:rPr lang="it-IT" dirty="0"/>
              <a:t> talk </a:t>
            </a:r>
            <a:r>
              <a:rPr lang="it-IT" dirty="0" err="1"/>
              <a:t>we</a:t>
            </a:r>
            <a:r>
              <a:rPr lang="it-IT" dirty="0"/>
              <a:t> </a:t>
            </a:r>
            <a:r>
              <a:rPr lang="it-IT" dirty="0" err="1"/>
              <a:t>consider</a:t>
            </a:r>
            <a:r>
              <a:rPr lang="it-IT" dirty="0"/>
              <a:t> Pauli X and </a:t>
            </a:r>
            <a:r>
              <a:rPr lang="it-IT" dirty="0" err="1"/>
              <a:t>Z</a:t>
            </a:r>
            <a:r>
              <a:rPr lang="it-IT" dirty="0"/>
              <a:t> </a:t>
            </a:r>
            <a:r>
              <a:rPr lang="it-IT" dirty="0" err="1"/>
              <a:t>measurements</a:t>
            </a:r>
            <a:r>
              <a:rPr lang="it-IT" dirty="0"/>
              <a:t>, </a:t>
            </a:r>
            <a:r>
              <a:rPr lang="it-IT" dirty="0" err="1"/>
              <a:t>that</a:t>
            </a:r>
            <a:r>
              <a:rPr lang="it-IT" dirty="0"/>
              <a:t> are </a:t>
            </a:r>
            <a:r>
              <a:rPr lang="it-IT" dirty="0" err="1"/>
              <a:t>complementary</a:t>
            </a:r>
            <a:r>
              <a:rPr lang="it-IT" dirty="0"/>
              <a:t> and are the discrete </a:t>
            </a:r>
            <a:r>
              <a:rPr lang="it-IT" dirty="0" err="1"/>
              <a:t>analogue</a:t>
            </a:r>
            <a:r>
              <a:rPr lang="it-IT" dirty="0"/>
              <a:t> of position and </a:t>
            </a:r>
            <a:r>
              <a:rPr lang="it-IT" dirty="0" err="1"/>
              <a:t>momentum</a:t>
            </a:r>
            <a:r>
              <a:rPr lang="it-IT" dirty="0"/>
              <a:t>. In general, </a:t>
            </a:r>
            <a:r>
              <a:rPr lang="it-IT" dirty="0" err="1"/>
              <a:t>our</a:t>
            </a:r>
            <a:r>
              <a:rPr lang="it-IT" dirty="0"/>
              <a:t> </a:t>
            </a:r>
            <a:r>
              <a:rPr lang="it-IT" dirty="0" err="1"/>
              <a:t>results</a:t>
            </a:r>
            <a:r>
              <a:rPr lang="it-IT" dirty="0"/>
              <a:t> </a:t>
            </a:r>
            <a:r>
              <a:rPr lang="it-IT" dirty="0" err="1"/>
              <a:t>will</a:t>
            </a:r>
            <a:r>
              <a:rPr lang="it-IT" dirty="0"/>
              <a:t> </a:t>
            </a:r>
            <a:r>
              <a:rPr lang="it-IT" dirty="0" err="1"/>
              <a:t>hold</a:t>
            </a:r>
            <a:r>
              <a:rPr lang="it-IT" dirty="0"/>
              <a:t> for </a:t>
            </a:r>
            <a:r>
              <a:rPr lang="it-IT" dirty="0" err="1"/>
              <a:t>any</a:t>
            </a:r>
            <a:r>
              <a:rPr lang="it-IT" dirty="0"/>
              <a:t> </a:t>
            </a:r>
            <a:r>
              <a:rPr lang="it-IT" dirty="0" err="1"/>
              <a:t>two</a:t>
            </a:r>
            <a:r>
              <a:rPr lang="it-IT" dirty="0"/>
              <a:t> </a:t>
            </a:r>
            <a:r>
              <a:rPr lang="it-IT" dirty="0" err="1"/>
              <a:t>binary-outcome</a:t>
            </a:r>
            <a:r>
              <a:rPr lang="it-IT" dirty="0"/>
              <a:t> </a:t>
            </a:r>
            <a:r>
              <a:rPr lang="it-IT" dirty="0" err="1"/>
              <a:t>measurements</a:t>
            </a:r>
            <a:r>
              <a:rPr lang="it-IT" dirty="0"/>
              <a: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it-IT" dirty="0" err="1"/>
              <a:t>This</a:t>
            </a:r>
            <a:r>
              <a:rPr lang="it-IT" dirty="0"/>
              <a:t> </a:t>
            </a:r>
            <a:r>
              <a:rPr lang="it-IT" dirty="0" err="1"/>
              <a:t>tradeoff</a:t>
            </a:r>
            <a:r>
              <a:rPr lang="it-IT" dirty="0"/>
              <a:t> relation </a:t>
            </a:r>
            <a:r>
              <a:rPr lang="it-IT" dirty="0" err="1"/>
              <a:t>holds</a:t>
            </a:r>
            <a:r>
              <a:rPr lang="it-IT" dirty="0"/>
              <a:t> for </a:t>
            </a:r>
            <a:r>
              <a:rPr lang="it-IT" dirty="0" err="1"/>
              <a:t>any</a:t>
            </a:r>
            <a:r>
              <a:rPr lang="it-IT" dirty="0"/>
              <a:t> state in quantum </a:t>
            </a:r>
            <a:r>
              <a:rPr lang="it-IT" dirty="0" err="1"/>
              <a:t>theory</a:t>
            </a:r>
            <a:r>
              <a:rPr lang="it-IT" dirty="0"/>
              <a:t>, and so </a:t>
            </a:r>
            <a:r>
              <a:rPr lang="it-IT" dirty="0" err="1"/>
              <a:t>it</a:t>
            </a:r>
            <a:r>
              <a:rPr lang="it-IT" dirty="0"/>
              <a:t> </a:t>
            </a:r>
            <a:r>
              <a:rPr lang="it-IT" dirty="0" err="1"/>
              <a:t>is</a:t>
            </a:r>
            <a:r>
              <a:rPr lang="it-IT" dirty="0"/>
              <a:t> an </a:t>
            </a:r>
            <a:r>
              <a:rPr lang="it-IT" dirty="0" err="1"/>
              <a:t>uncertainty</a:t>
            </a:r>
            <a:r>
              <a:rPr lang="it-IT" dirty="0"/>
              <a:t> relation. </a:t>
            </a:r>
            <a:r>
              <a:rPr lang="it-IT" dirty="0" err="1"/>
              <a:t>Its</a:t>
            </a:r>
            <a:r>
              <a:rPr lang="it-IT" dirty="0"/>
              <a:t> </a:t>
            </a:r>
            <a:r>
              <a:rPr lang="it-IT" dirty="0" err="1"/>
              <a:t>validity</a:t>
            </a:r>
            <a:r>
              <a:rPr lang="it-IT" dirty="0"/>
              <a:t> </a:t>
            </a:r>
            <a:r>
              <a:rPr lang="it-IT" dirty="0" err="1"/>
              <a:t>comes</a:t>
            </a:r>
            <a:r>
              <a:rPr lang="it-IT" dirty="0"/>
              <a:t> from the </a:t>
            </a:r>
            <a:r>
              <a:rPr lang="it-IT" dirty="0" err="1"/>
              <a:t>fact</a:t>
            </a:r>
            <a:r>
              <a:rPr lang="it-IT" dirty="0"/>
              <a:t> </a:t>
            </a:r>
            <a:r>
              <a:rPr lang="it-IT" dirty="0" err="1"/>
              <a:t>that</a:t>
            </a:r>
            <a:r>
              <a:rPr lang="it-IT" dirty="0"/>
              <a:t> </a:t>
            </a:r>
            <a:r>
              <a:rPr lang="it-IT" dirty="0" err="1"/>
              <a:t>it</a:t>
            </a:r>
            <a:r>
              <a:rPr lang="it-IT" dirty="0"/>
              <a:t> </a:t>
            </a:r>
            <a:r>
              <a:rPr lang="it-IT" dirty="0" err="1"/>
              <a:t>is</a:t>
            </a:r>
            <a:r>
              <a:rPr lang="it-IT" dirty="0"/>
              <a:t> a </a:t>
            </a:r>
            <a:r>
              <a:rPr lang="it-IT" dirty="0" err="1"/>
              <a:t>description</a:t>
            </a:r>
            <a:r>
              <a:rPr lang="it-IT" dirty="0"/>
              <a:t> of the Bloch </a:t>
            </a:r>
            <a:r>
              <a:rPr lang="it-IT" dirty="0" err="1"/>
              <a:t>ball</a:t>
            </a:r>
            <a:r>
              <a:rPr lang="it-IT" dirty="0"/>
              <a:t> of </a:t>
            </a:r>
            <a:r>
              <a:rPr lang="it-IT" dirty="0" err="1"/>
              <a:t>qubit</a:t>
            </a:r>
            <a:r>
              <a:rPr lang="it-IT" dirty="0"/>
              <a:t> quantum </a:t>
            </a:r>
            <a:r>
              <a:rPr lang="it-IT" dirty="0" err="1"/>
              <a:t>states</a:t>
            </a:r>
            <a:r>
              <a:rPr lang="it-IT" dirty="0"/>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it-IT" dirty="0" err="1"/>
              <a:t>Other</a:t>
            </a:r>
            <a:r>
              <a:rPr lang="it-IT" dirty="0"/>
              <a:t> </a:t>
            </a:r>
            <a:r>
              <a:rPr lang="it-IT" dirty="0" err="1"/>
              <a:t>versions</a:t>
            </a:r>
            <a:r>
              <a:rPr lang="it-IT" dirty="0"/>
              <a:t> of </a:t>
            </a:r>
            <a:r>
              <a:rPr lang="it-IT" dirty="0" err="1"/>
              <a:t>these</a:t>
            </a:r>
            <a:r>
              <a:rPr lang="it-IT" dirty="0"/>
              <a:t> are the </a:t>
            </a:r>
            <a:r>
              <a:rPr lang="it-IT" dirty="0" err="1"/>
              <a:t>entropic</a:t>
            </a:r>
            <a:r>
              <a:rPr lang="it-IT" dirty="0"/>
              <a:t> UR. </a:t>
            </a:r>
            <a:r>
              <a:rPr lang="it-IT" dirty="0" err="1"/>
              <a:t>Connected</a:t>
            </a:r>
            <a:r>
              <a:rPr lang="it-IT" dirty="0"/>
              <a:t> to </a:t>
            </a:r>
            <a:r>
              <a:rPr lang="it-IT" dirty="0" err="1"/>
              <a:t>ours</a:t>
            </a:r>
            <a:r>
              <a:rPr lang="it-IT" dirty="0"/>
              <a:t>, </a:t>
            </a:r>
            <a:r>
              <a:rPr lang="it-IT" dirty="0" err="1"/>
              <a:t>but</a:t>
            </a:r>
            <a:r>
              <a:rPr lang="it-IT" dirty="0"/>
              <a:t> </a:t>
            </a:r>
            <a:r>
              <a:rPr lang="it-IT" dirty="0" err="1"/>
              <a:t>we</a:t>
            </a:r>
            <a:r>
              <a:rPr lang="it-IT" dirty="0"/>
              <a:t> do </a:t>
            </a:r>
            <a:r>
              <a:rPr lang="it-IT" dirty="0" err="1"/>
              <a:t>not</a:t>
            </a:r>
            <a:r>
              <a:rPr lang="it-IT" dirty="0"/>
              <a:t> deal with </a:t>
            </a:r>
            <a:r>
              <a:rPr lang="it-IT" dirty="0" err="1"/>
              <a:t>them</a:t>
            </a:r>
            <a:r>
              <a:rPr lang="it-IT" dirty="0"/>
              <a:t>. I can </a:t>
            </a:r>
            <a:r>
              <a:rPr lang="it-IT" dirty="0" err="1"/>
              <a:t>spend</a:t>
            </a:r>
            <a:r>
              <a:rPr lang="it-IT" dirty="0"/>
              <a:t> some </a:t>
            </a:r>
            <a:r>
              <a:rPr lang="it-IT" dirty="0" err="1"/>
              <a:t>words</a:t>
            </a:r>
            <a:r>
              <a:rPr lang="it-IT" dirty="0"/>
              <a:t> </a:t>
            </a:r>
            <a:r>
              <a:rPr lang="it-IT" dirty="0" err="1"/>
              <a:t>later</a:t>
            </a:r>
            <a:r>
              <a:rPr lang="it-IT" dirty="0"/>
              <a:t> on </a:t>
            </a:r>
            <a:r>
              <a:rPr lang="it-IT" dirty="0" err="1"/>
              <a:t>them</a:t>
            </a:r>
            <a:r>
              <a:rPr lang="it-IT" dirty="0"/>
              <a:t>.</a:t>
            </a:r>
          </a:p>
          <a:p>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22</a:t>
            </a:fld>
            <a:endParaRPr lang="en-US"/>
          </a:p>
        </p:txBody>
      </p:sp>
    </p:spTree>
    <p:extLst>
      <p:ext uri="{BB962C8B-B14F-4D97-AF65-F5344CB8AC3E}">
        <p14:creationId xmlns:p14="http://schemas.microsoft.com/office/powerpoint/2010/main" val="179494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we consider simple examples. We start with the state-space representation of the qubit, which is the standard Bloch sphere. In R3 we represent a 4-dimensional space of Hermitian operators. Every qubit operator is represented as a linear combination of elements of a basis of the 4-dimensional space of Hermitian operators.</a:t>
            </a:r>
          </a:p>
          <a:p>
            <a:endParaRPr lang="en-US" dirty="0"/>
          </a:p>
          <a:p>
            <a:endParaRPr lang="en-US" dirty="0"/>
          </a:p>
          <a:p>
            <a:r>
              <a:rPr lang="en-US" dirty="0"/>
              <a:t>The expectation values of X and Z are linearly related to the probability of getting X and Z, and so with the projections of the state space on those axes.</a:t>
            </a:r>
          </a:p>
          <a:p>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23</a:t>
            </a:fld>
            <a:endParaRPr lang="en-US"/>
          </a:p>
        </p:txBody>
      </p:sp>
    </p:spTree>
    <p:extLst>
      <p:ext uri="{BB962C8B-B14F-4D97-AF65-F5344CB8AC3E}">
        <p14:creationId xmlns:p14="http://schemas.microsoft.com/office/powerpoint/2010/main" val="338321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1</a:t>
            </a:fld>
            <a:endParaRPr lang="en-US"/>
          </a:p>
        </p:txBody>
      </p:sp>
    </p:spTree>
    <p:extLst>
      <p:ext uri="{BB962C8B-B14F-4D97-AF65-F5344CB8AC3E}">
        <p14:creationId xmlns:p14="http://schemas.microsoft.com/office/powerpoint/2010/main" val="3361921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ii is </a:t>
            </a:r>
            <a:r>
              <a:rPr lang="en-US" dirty="0" err="1"/>
              <a:t>gonna</a:t>
            </a:r>
            <a:r>
              <a:rPr lang="en-US" dirty="0"/>
              <a:t> be clear in a bit why it’s red. For now imagine that they’re all blue. Predictability of X and of Z plotted.</a:t>
            </a:r>
          </a:p>
          <a:p>
            <a:endParaRPr lang="en-US" dirty="0"/>
          </a:p>
          <a:p>
            <a:r>
              <a:rPr lang="en-US" dirty="0"/>
              <a:t>The expectation values of X and Z are linearly related to the probability of getting X and Z, and so with the projections of the state space on those axes.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Quantum UR is represented by the section of a circle.</a:t>
            </a:r>
          </a:p>
          <a:p>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24</a:t>
            </a:fld>
            <a:endParaRPr lang="en-US"/>
          </a:p>
        </p:txBody>
      </p:sp>
    </p:spTree>
    <p:extLst>
      <p:ext uri="{BB962C8B-B14F-4D97-AF65-F5344CB8AC3E}">
        <p14:creationId xmlns:p14="http://schemas.microsoft.com/office/powerpoint/2010/main" val="2800945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25</a:t>
            </a:fld>
            <a:endParaRPr lang="en-US"/>
          </a:p>
        </p:txBody>
      </p:sp>
    </p:spTree>
    <p:extLst>
      <p:ext uri="{BB962C8B-B14F-4D97-AF65-F5344CB8AC3E}">
        <p14:creationId xmlns:p14="http://schemas.microsoft.com/office/powerpoint/2010/main" val="3634262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UR expresses the predictability tradeoff between two measurements for any single state in the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Contextuality requires at least 4 states (and two </a:t>
            </a:r>
            <a:r>
              <a:rPr lang="en-US" dirty="0" err="1"/>
              <a:t>tomographically</a:t>
            </a:r>
            <a:r>
              <a:rPr lang="en-US" dirty="0"/>
              <a:t> complete measurements like X and Z here).</a:t>
            </a:r>
          </a:p>
        </p:txBody>
      </p:sp>
      <p:sp>
        <p:nvSpPr>
          <p:cNvPr id="4" name="Slide Number Placeholder 3"/>
          <p:cNvSpPr>
            <a:spLocks noGrp="1"/>
          </p:cNvSpPr>
          <p:nvPr>
            <p:ph type="sldNum" sz="quarter" idx="5"/>
          </p:nvPr>
        </p:nvSpPr>
        <p:spPr/>
        <p:txBody>
          <a:bodyPr/>
          <a:lstStyle/>
          <a:p>
            <a:fld id="{33C5B7F1-303F-4B4B-823C-C49003EF8ADF}" type="slidenum">
              <a:rPr lang="en-US" smtClean="0"/>
              <a:t>26</a:t>
            </a:fld>
            <a:endParaRPr lang="en-US"/>
          </a:p>
        </p:txBody>
      </p:sp>
    </p:spTree>
    <p:extLst>
      <p:ext uri="{BB962C8B-B14F-4D97-AF65-F5344CB8AC3E}">
        <p14:creationId xmlns:p14="http://schemas.microsoft.com/office/powerpoint/2010/main" val="3012903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t>Consider</a:t>
            </a:r>
            <a:r>
              <a:rPr lang="it-IT" sz="1200" dirty="0"/>
              <a:t> </a:t>
            </a:r>
            <a:r>
              <a:rPr lang="it-IT" sz="1200" dirty="0" err="1"/>
              <a:t>operational</a:t>
            </a:r>
            <a:r>
              <a:rPr lang="it-IT" sz="1200" dirty="0"/>
              <a:t> </a:t>
            </a:r>
            <a:r>
              <a:rPr lang="it-IT" sz="1200" dirty="0" err="1"/>
              <a:t>theories</a:t>
            </a:r>
            <a:r>
              <a:rPr lang="it-IT" sz="1200" dirty="0"/>
              <a:t> with a </a:t>
            </a:r>
            <a:r>
              <a:rPr lang="it-IT" sz="1200" dirty="0" err="1"/>
              <a:t>pair</a:t>
            </a:r>
            <a:r>
              <a:rPr lang="it-IT" sz="1200" dirty="0"/>
              <a:t> of joint </a:t>
            </a:r>
            <a:r>
              <a:rPr lang="it-IT" sz="1200" dirty="0" err="1"/>
              <a:t>measurements</a:t>
            </a:r>
            <a:r>
              <a:rPr lang="it-IT" sz="1200" dirty="0"/>
              <a:t>, </a:t>
            </a:r>
            <a:r>
              <a:rPr lang="it-IT" sz="1200" dirty="0" err="1"/>
              <a:t>denoted</a:t>
            </a:r>
            <a:r>
              <a:rPr lang="it-IT" sz="1200" dirty="0"/>
              <a:t> X,Z, and a state </a:t>
            </a:r>
            <a:r>
              <a:rPr lang="it-IT" sz="1200" dirty="0" err="1"/>
              <a:t>that</a:t>
            </a:r>
            <a:r>
              <a:rPr lang="it-IT" sz="1200" dirty="0"/>
              <a:t> </a:t>
            </a:r>
            <a:r>
              <a:rPr lang="it-IT" sz="1200" dirty="0" err="1"/>
              <a:t>satisfies</a:t>
            </a:r>
            <a:r>
              <a:rPr lang="it-IT" sz="1200" dirty="0"/>
              <a:t> the </a:t>
            </a:r>
            <a:r>
              <a:rPr lang="it-IT" sz="1200" dirty="0" err="1"/>
              <a:t>condition</a:t>
            </a:r>
            <a:r>
              <a:rPr lang="it-IT" sz="1200" dirty="0"/>
              <a:t> of  A12 </a:t>
            </a:r>
            <a:r>
              <a:rPr lang="it-IT" sz="1200" dirty="0" err="1"/>
              <a:t>orbit</a:t>
            </a:r>
            <a:r>
              <a:rPr lang="it-IT" sz="1200" dirty="0"/>
              <a:t> </a:t>
            </a:r>
            <a:r>
              <a:rPr lang="it-IT" sz="1200" dirty="0" err="1"/>
              <a:t>realizability</a:t>
            </a:r>
            <a:r>
              <a:rPr lang="it-IT"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27</a:t>
            </a:fld>
            <a:endParaRPr lang="en-US"/>
          </a:p>
        </p:txBody>
      </p:sp>
    </p:spTree>
    <p:extLst>
      <p:ext uri="{BB962C8B-B14F-4D97-AF65-F5344CB8AC3E}">
        <p14:creationId xmlns:p14="http://schemas.microsoft.com/office/powerpoint/2010/main" val="3259057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i.e. there exists other states (at least other 3) that have the same predictabilities, in modulus, for X and Z. Other states manifest those predictabilities, so they also show the same uncertainty relation!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i.e. among these states there are at least 3 with which the state can have operational equivalence. Moreover, among these states there are operational equivalences.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they lie in a rectangle in a plane parallel to the ZX plane. These vertices are the orbit of the original state under the action of the symmetry group of a rectangle under reflections, the </a:t>
            </a:r>
            <a:r>
              <a:rPr lang="en-US" dirty="0" err="1"/>
              <a:t>Coxeter</a:t>
            </a:r>
            <a:r>
              <a:rPr lang="en-US" dirty="0"/>
              <a:t> group  A21. That’s why the name.  </a:t>
            </a:r>
            <a:br>
              <a:rPr lang="en-US" dirty="0"/>
            </a:br>
            <a:r>
              <a:rPr lang="en-US" dirty="0"/>
              <a:t>Basically it’s a rectangle condition.</a:t>
            </a:r>
          </a:p>
        </p:txBody>
      </p:sp>
      <p:sp>
        <p:nvSpPr>
          <p:cNvPr id="4" name="Slide Number Placeholder 3"/>
          <p:cNvSpPr>
            <a:spLocks noGrp="1"/>
          </p:cNvSpPr>
          <p:nvPr>
            <p:ph type="sldNum" sz="quarter" idx="5"/>
          </p:nvPr>
        </p:nvSpPr>
        <p:spPr/>
        <p:txBody>
          <a:bodyPr/>
          <a:lstStyle/>
          <a:p>
            <a:fld id="{33C5B7F1-303F-4B4B-823C-C49003EF8ADF}" type="slidenum">
              <a:rPr lang="en-US" smtClean="0"/>
              <a:t>28</a:t>
            </a:fld>
            <a:endParaRPr lang="en-US"/>
          </a:p>
        </p:txBody>
      </p:sp>
    </p:spTree>
    <p:extLst>
      <p:ext uri="{BB962C8B-B14F-4D97-AF65-F5344CB8AC3E}">
        <p14:creationId xmlns:p14="http://schemas.microsoft.com/office/powerpoint/2010/main" val="402863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all satisfy apart from simplicial. The set of states satisfying the A12 symmetry forms an octahedron inside the tetrahedron, whose vertices are at the midpoints of the edges, i.e. the stabilizer octahedron.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vertices of the tetrahedron do not satisfy the symmetry, as they don’t manifest operational equivalences.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Notice, however, that our result applies to any theory with some state having A12 symmetry. Not only the theories that have all states satisfying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29</a:t>
            </a:fld>
            <a:endParaRPr lang="en-US"/>
          </a:p>
        </p:txBody>
      </p:sp>
    </p:spTree>
    <p:extLst>
      <p:ext uri="{BB962C8B-B14F-4D97-AF65-F5344CB8AC3E}">
        <p14:creationId xmlns:p14="http://schemas.microsoft.com/office/powerpoint/2010/main" val="301977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 noncontextuality implies the functional form of the uncertainty relation to be below a linear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Our</a:t>
            </a:r>
            <a:r>
              <a:rPr lang="it-IT" dirty="0"/>
              <a:t> </a:t>
            </a:r>
            <a:r>
              <a:rPr lang="it-IT" dirty="0" err="1"/>
              <a:t>bound</a:t>
            </a:r>
            <a:r>
              <a:rPr lang="it-IT" dirty="0"/>
              <a:t> </a:t>
            </a:r>
            <a:r>
              <a:rPr lang="it-IT" dirty="0" err="1"/>
              <a:t>is</a:t>
            </a:r>
            <a:r>
              <a:rPr lang="it-IT" dirty="0"/>
              <a:t> a </a:t>
            </a:r>
            <a:r>
              <a:rPr lang="it-IT" dirty="0" err="1"/>
              <a:t>universal</a:t>
            </a:r>
            <a:r>
              <a:rPr lang="it-IT" dirty="0"/>
              <a:t> </a:t>
            </a:r>
            <a:r>
              <a:rPr lang="it-IT" dirty="0" err="1"/>
              <a:t>constraint</a:t>
            </a:r>
            <a:r>
              <a:rPr lang="it-IT" dirty="0"/>
              <a:t> on the </a:t>
            </a:r>
            <a:r>
              <a:rPr lang="it-IT" dirty="0" err="1"/>
              <a:t>predictability</a:t>
            </a:r>
            <a:r>
              <a:rPr lang="it-IT" dirty="0"/>
              <a:t> </a:t>
            </a:r>
            <a:r>
              <a:rPr lang="it-IT" dirty="0" err="1"/>
              <a:t>tradeoff</a:t>
            </a:r>
            <a:r>
              <a:rPr lang="it-IT" dirty="0"/>
              <a:t> </a:t>
            </a:r>
            <a:r>
              <a:rPr lang="it-IT" dirty="0" err="1"/>
              <a:t>within</a:t>
            </a:r>
            <a:r>
              <a:rPr lang="it-IT" dirty="0"/>
              <a:t> </a:t>
            </a:r>
            <a:r>
              <a:rPr lang="it-IT" dirty="0" err="1"/>
              <a:t>such</a:t>
            </a:r>
            <a:r>
              <a:rPr lang="it-IT" dirty="0"/>
              <a:t> </a:t>
            </a:r>
            <a:r>
              <a:rPr lang="it-IT" dirty="0" err="1"/>
              <a:t>theories</a:t>
            </a:r>
            <a:r>
              <a:rPr lang="it-IT"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lide Number Placeholder 3"/>
          <p:cNvSpPr>
            <a:spLocks noGrp="1"/>
          </p:cNvSpPr>
          <p:nvPr>
            <p:ph type="sldNum" sz="quarter" idx="5"/>
          </p:nvPr>
        </p:nvSpPr>
        <p:spPr/>
        <p:txBody>
          <a:bodyPr/>
          <a:lstStyle/>
          <a:p>
            <a:fld id="{33C5B7F1-303F-4B4B-823C-C49003EF8ADF}" type="slidenum">
              <a:rPr lang="en-US" smtClean="0"/>
              <a:t>30</a:t>
            </a:fld>
            <a:endParaRPr lang="en-US"/>
          </a:p>
        </p:txBody>
      </p:sp>
    </p:spTree>
    <p:extLst>
      <p:ext uri="{BB962C8B-B14F-4D97-AF65-F5344CB8AC3E}">
        <p14:creationId xmlns:p14="http://schemas.microsoft.com/office/powerpoint/2010/main" val="4039687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 noncontextuality implies the functional form of the uncertainty relation to be below a linear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Notice that the NC bound intersects the quantum ZX UR only for X=1 and Z=0 or vice versa. This is what happens in the toy theory. Max predictability of X and zero of Z or vice versa. Otherwise the qubit can violate the bound and indeed shows contextuality.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Stabilizer UR as noncontextuality inequality.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Qubit maximum violation of the bound is sqrt{2} and </a:t>
            </a:r>
            <a:r>
              <a:rPr lang="en-US" b="1" dirty="0" err="1"/>
              <a:t>gbit</a:t>
            </a:r>
            <a:r>
              <a:rPr lang="en-US" b="1" dirty="0"/>
              <a:t> is 2. Geometrically easy to see.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err="1"/>
              <a:t>Notice</a:t>
            </a:r>
            <a:r>
              <a:rPr lang="it-IT" b="1" dirty="0"/>
              <a:t> </a:t>
            </a:r>
            <a:r>
              <a:rPr lang="it-IT" b="1" dirty="0" err="1"/>
              <a:t>that</a:t>
            </a:r>
            <a:r>
              <a:rPr lang="it-IT" b="1" dirty="0"/>
              <a:t> in the case of the </a:t>
            </a:r>
            <a:r>
              <a:rPr lang="it-IT" b="1" dirty="0" err="1"/>
              <a:t>simplicial</a:t>
            </a:r>
            <a:r>
              <a:rPr lang="it-IT" b="1" dirty="0"/>
              <a:t> </a:t>
            </a:r>
            <a:r>
              <a:rPr lang="it-IT" b="1" dirty="0" err="1"/>
              <a:t>theory</a:t>
            </a:r>
            <a:r>
              <a:rPr lang="it-IT" b="1" dirty="0"/>
              <a:t>, </a:t>
            </a:r>
            <a:r>
              <a:rPr lang="it-IT" b="1" dirty="0" err="1"/>
              <a:t>our</a:t>
            </a:r>
            <a:r>
              <a:rPr lang="it-IT" b="1" dirty="0"/>
              <a:t> </a:t>
            </a:r>
            <a:r>
              <a:rPr lang="it-IT" b="1" dirty="0" err="1"/>
              <a:t>bound</a:t>
            </a:r>
            <a:r>
              <a:rPr lang="it-IT" b="1" dirty="0"/>
              <a:t> </a:t>
            </a:r>
            <a:r>
              <a:rPr lang="it-IT" b="1" dirty="0" err="1"/>
              <a:t>is</a:t>
            </a:r>
            <a:r>
              <a:rPr lang="it-IT" b="1" dirty="0"/>
              <a:t> </a:t>
            </a:r>
            <a:r>
              <a:rPr lang="it-IT" b="1" dirty="0" err="1"/>
              <a:t>not</a:t>
            </a:r>
            <a:r>
              <a:rPr lang="it-IT" b="1" dirty="0"/>
              <a:t> a </a:t>
            </a:r>
            <a:r>
              <a:rPr lang="it-IT" b="1" dirty="0" err="1"/>
              <a:t>universal</a:t>
            </a:r>
            <a:r>
              <a:rPr lang="it-IT" b="1" dirty="0"/>
              <a:t> </a:t>
            </a:r>
            <a:r>
              <a:rPr lang="it-IT" b="1" dirty="0" err="1"/>
              <a:t>constraint</a:t>
            </a:r>
            <a:r>
              <a:rPr lang="it-IT" b="1" dirty="0"/>
              <a:t> on the </a:t>
            </a:r>
            <a:r>
              <a:rPr lang="it-IT" b="1" dirty="0" err="1"/>
              <a:t>predictabilities</a:t>
            </a:r>
            <a:r>
              <a:rPr lang="it-IT" b="1" dirty="0"/>
              <a:t> of the </a:t>
            </a:r>
            <a:r>
              <a:rPr lang="it-IT" b="1" dirty="0" err="1"/>
              <a:t>theory</a:t>
            </a:r>
            <a:r>
              <a:rPr lang="it-IT" b="1" dirty="0"/>
              <a:t>. </a:t>
            </a:r>
            <a:r>
              <a:rPr lang="it-IT" b="1" dirty="0" err="1"/>
              <a:t>Only</a:t>
            </a:r>
            <a:r>
              <a:rPr lang="it-IT" b="1" dirty="0"/>
              <a:t> in the subset of </a:t>
            </a:r>
            <a:r>
              <a:rPr lang="it-IT" b="1" dirty="0" err="1"/>
              <a:t>states</a:t>
            </a:r>
            <a:r>
              <a:rPr lang="it-IT" b="1" dirty="0"/>
              <a:t> </a:t>
            </a:r>
            <a:r>
              <a:rPr lang="it-IT" b="1" dirty="0" err="1"/>
              <a:t>that</a:t>
            </a:r>
            <a:r>
              <a:rPr lang="it-IT" b="1" dirty="0"/>
              <a:t> </a:t>
            </a:r>
            <a:r>
              <a:rPr lang="it-IT" b="1" dirty="0" err="1"/>
              <a:t>satisfy</a:t>
            </a:r>
            <a:r>
              <a:rPr lang="it-IT" b="1" dirty="0"/>
              <a:t> the </a:t>
            </a:r>
            <a:r>
              <a:rPr lang="it-IT" b="1" dirty="0" err="1"/>
              <a:t>symmetry</a:t>
            </a:r>
            <a:r>
              <a:rPr lang="it-IT" b="1" dirty="0"/>
              <a:t>, and </a:t>
            </a:r>
            <a:r>
              <a:rPr lang="it-IT" b="1" dirty="0" err="1"/>
              <a:t>that</a:t>
            </a:r>
            <a:r>
              <a:rPr lang="it-IT" b="1" dirty="0"/>
              <a:t> </a:t>
            </a:r>
            <a:r>
              <a:rPr lang="it-IT" b="1" dirty="0" err="1"/>
              <a:t>indeed</a:t>
            </a:r>
            <a:r>
              <a:rPr lang="it-IT" b="1" dirty="0"/>
              <a:t> </a:t>
            </a:r>
            <a:r>
              <a:rPr lang="it-IT" b="1" dirty="0" err="1"/>
              <a:t>satisfy</a:t>
            </a:r>
            <a:r>
              <a:rPr lang="it-IT" b="1" dirty="0"/>
              <a:t> </a:t>
            </a:r>
            <a:r>
              <a:rPr lang="it-IT" b="1" dirty="0" err="1"/>
              <a:t>our</a:t>
            </a:r>
            <a:r>
              <a:rPr lang="it-IT" b="1" dirty="0"/>
              <a:t> </a:t>
            </a:r>
            <a:r>
              <a:rPr lang="it-IT" b="1" dirty="0" err="1"/>
              <a:t>bound</a:t>
            </a:r>
            <a:r>
              <a:rPr lang="it-IT" b="1" dirty="0"/>
              <a:t>, </a:t>
            </a:r>
            <a:r>
              <a:rPr lang="it-IT" b="1" dirty="0" err="1"/>
              <a:t>consistently</a:t>
            </a:r>
            <a:r>
              <a:rPr lang="it-IT" b="1" dirty="0"/>
              <a:t> with the </a:t>
            </a:r>
            <a:r>
              <a:rPr lang="it-IT" b="1" dirty="0" err="1"/>
              <a:t>fact</a:t>
            </a:r>
            <a:r>
              <a:rPr lang="it-IT" b="1" dirty="0"/>
              <a:t> </a:t>
            </a:r>
            <a:r>
              <a:rPr lang="it-IT" b="1" dirty="0" err="1"/>
              <a:t>that</a:t>
            </a:r>
            <a:r>
              <a:rPr lang="it-IT" b="1" dirty="0"/>
              <a:t> the </a:t>
            </a:r>
            <a:r>
              <a:rPr lang="it-IT" b="1" dirty="0" err="1"/>
              <a:t>simplicial</a:t>
            </a:r>
            <a:r>
              <a:rPr lang="it-IT" b="1" dirty="0"/>
              <a:t> </a:t>
            </a:r>
            <a:r>
              <a:rPr lang="it-IT" b="1" dirty="0" err="1"/>
              <a:t>theory</a:t>
            </a:r>
            <a:r>
              <a:rPr lang="it-IT" b="1" dirty="0"/>
              <a:t> </a:t>
            </a:r>
            <a:r>
              <a:rPr lang="it-IT" b="1" dirty="0" err="1"/>
              <a:t>admit</a:t>
            </a:r>
            <a:r>
              <a:rPr lang="it-IT" b="1" dirty="0"/>
              <a:t> of a </a:t>
            </a:r>
            <a:r>
              <a:rPr lang="it-IT" b="1" dirty="0" err="1"/>
              <a:t>noncontextual</a:t>
            </a:r>
            <a:r>
              <a:rPr lang="it-IT" b="1" dirty="0"/>
              <a:t>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The </a:t>
            </a:r>
            <a:r>
              <a:rPr lang="it-IT" b="1" dirty="0" err="1"/>
              <a:t>vertices</a:t>
            </a:r>
            <a:r>
              <a:rPr lang="it-IT" b="1" dirty="0"/>
              <a:t>, </a:t>
            </a:r>
            <a:r>
              <a:rPr lang="it-IT" b="1" dirty="0" err="1"/>
              <a:t>that</a:t>
            </a:r>
            <a:r>
              <a:rPr lang="it-IT" b="1" dirty="0"/>
              <a:t> </a:t>
            </a:r>
            <a:r>
              <a:rPr lang="it-IT" b="1" dirty="0" err="1"/>
              <a:t>allow</a:t>
            </a:r>
            <a:r>
              <a:rPr lang="it-IT" b="1" dirty="0"/>
              <a:t> to beat </a:t>
            </a:r>
            <a:r>
              <a:rPr lang="it-IT" b="1" dirty="0" err="1"/>
              <a:t>our</a:t>
            </a:r>
            <a:r>
              <a:rPr lang="it-IT" b="1" dirty="0"/>
              <a:t> </a:t>
            </a:r>
            <a:r>
              <a:rPr lang="it-IT" b="1" dirty="0" err="1"/>
              <a:t>bound</a:t>
            </a:r>
            <a:r>
              <a:rPr lang="it-IT" b="1" dirty="0"/>
              <a:t> and </a:t>
            </a:r>
            <a:r>
              <a:rPr lang="it-IT" b="1" dirty="0" err="1"/>
              <a:t>provide</a:t>
            </a:r>
            <a:r>
              <a:rPr lang="it-IT" b="1" dirty="0"/>
              <a:t> the UR for the </a:t>
            </a:r>
            <a:r>
              <a:rPr lang="it-IT" b="1" dirty="0" err="1"/>
              <a:t>simplicial</a:t>
            </a:r>
            <a:r>
              <a:rPr lang="it-IT" b="1" dirty="0"/>
              <a:t> </a:t>
            </a:r>
            <a:r>
              <a:rPr lang="it-IT" b="1" dirty="0" err="1"/>
              <a:t>theory</a:t>
            </a:r>
            <a:r>
              <a:rPr lang="it-IT" b="1" dirty="0"/>
              <a:t>, do </a:t>
            </a:r>
            <a:r>
              <a:rPr lang="it-IT" b="1" dirty="0" err="1"/>
              <a:t>not</a:t>
            </a:r>
            <a:r>
              <a:rPr lang="it-IT" b="1" dirty="0"/>
              <a:t> </a:t>
            </a:r>
            <a:r>
              <a:rPr lang="it-IT" b="1" dirty="0" err="1"/>
              <a:t>satisfy</a:t>
            </a:r>
            <a:r>
              <a:rPr lang="it-IT" b="1" dirty="0"/>
              <a:t> the </a:t>
            </a:r>
            <a:r>
              <a:rPr lang="it-IT" b="1" dirty="0" err="1"/>
              <a:t>symmetry</a:t>
            </a:r>
            <a:r>
              <a:rPr lang="it-IT" b="1" dirty="0"/>
              <a:t> and so are </a:t>
            </a:r>
            <a:r>
              <a:rPr lang="it-IT" b="1" dirty="0" err="1"/>
              <a:t>not</a:t>
            </a:r>
            <a:r>
              <a:rPr lang="it-IT" b="1" dirty="0"/>
              <a:t> </a:t>
            </a:r>
            <a:r>
              <a:rPr lang="it-IT" b="1" dirty="0" err="1"/>
              <a:t>subjected</a:t>
            </a:r>
            <a:r>
              <a:rPr lang="it-IT" b="1" dirty="0"/>
              <a:t> to </a:t>
            </a:r>
            <a:r>
              <a:rPr lang="it-IT" b="1" dirty="0" err="1"/>
              <a:t>our</a:t>
            </a:r>
            <a:r>
              <a:rPr lang="it-IT" b="1" dirty="0"/>
              <a:t> </a:t>
            </a:r>
            <a:r>
              <a:rPr lang="it-IT" b="1" dirty="0" err="1"/>
              <a:t>result</a:t>
            </a:r>
            <a:r>
              <a:rPr lang="it-IT" b="1" dirty="0"/>
              <a: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33C5B7F1-303F-4B4B-823C-C49003EF8ADF}" type="slidenum">
              <a:rPr lang="en-US" smtClean="0"/>
              <a:t>32</a:t>
            </a:fld>
            <a:endParaRPr lang="en-US"/>
          </a:p>
        </p:txBody>
      </p:sp>
    </p:spTree>
    <p:extLst>
      <p:ext uri="{BB962C8B-B14F-4D97-AF65-F5344CB8AC3E}">
        <p14:creationId xmlns:p14="http://schemas.microsoft.com/office/powerpoint/2010/main" val="796081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so if we come back to the original question “</a:t>
            </a:r>
            <a:r>
              <a:rPr lang="en-US" sz="1200" dirty="0" err="1"/>
              <a:t>bla</a:t>
            </a:r>
            <a:r>
              <a:rPr lang="en-US" sz="1200" dirty="0"/>
              <a:t> </a:t>
            </a:r>
            <a:r>
              <a:rPr lang="en-US" sz="1200" dirty="0" err="1"/>
              <a:t>bla</a:t>
            </a:r>
            <a:r>
              <a:rPr lang="en-US" sz="1200" dirty="0"/>
              <a:t>” the answer is that such an aspect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 the mere existence of 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Under the condition of  A1^2 orbit realizability noncontextuality bounds the functional form of the ZX predictability tradeoff below a linear curve. </a:t>
            </a:r>
            <a:endParaRPr lang="en-US" b="0" dirty="0"/>
          </a:p>
          <a:p>
            <a:r>
              <a:rPr lang="en-US" b="0" dirty="0"/>
              <a:t>For theories where this condition applies to all states, the predictability tradeoff is an UR and so it is the functional form of UR that can witness contextuality. </a:t>
            </a:r>
          </a:p>
          <a:p>
            <a:endParaRPr lang="en-US" dirty="0"/>
          </a:p>
          <a:p>
            <a:r>
              <a:rPr lang="en-US" b="1" dirty="0"/>
              <a:t>So coming back to what aspects of uncertainty relations witness </a:t>
            </a:r>
            <a:r>
              <a:rPr lang="en-US" b="1" dirty="0" err="1"/>
              <a:t>nonclassicality</a:t>
            </a:r>
            <a:r>
              <a:rPr lang="en-US" b="1" dirty="0"/>
              <a:t>, the answer is: it is the functional form above the linear curve of quantum UR that captures its </a:t>
            </a:r>
            <a:r>
              <a:rPr lang="en-US" b="1" dirty="0" err="1"/>
              <a:t>nonclassicality</a:t>
            </a:r>
            <a:r>
              <a:rPr lang="en-US" dirty="0"/>
              <a:t>. At least in the sense of contextuality.</a:t>
            </a:r>
          </a:p>
        </p:txBody>
      </p:sp>
      <p:sp>
        <p:nvSpPr>
          <p:cNvPr id="4" name="Slide Number Placeholder 3"/>
          <p:cNvSpPr>
            <a:spLocks noGrp="1"/>
          </p:cNvSpPr>
          <p:nvPr>
            <p:ph type="sldNum" sz="quarter" idx="5"/>
          </p:nvPr>
        </p:nvSpPr>
        <p:spPr/>
        <p:txBody>
          <a:bodyPr/>
          <a:lstStyle/>
          <a:p>
            <a:fld id="{33C5B7F1-303F-4B4B-823C-C49003EF8ADF}" type="slidenum">
              <a:rPr lang="en-US" smtClean="0"/>
              <a:t>33</a:t>
            </a:fld>
            <a:endParaRPr lang="en-US"/>
          </a:p>
        </p:txBody>
      </p:sp>
    </p:spTree>
    <p:extLst>
      <p:ext uri="{BB962C8B-B14F-4D97-AF65-F5344CB8AC3E}">
        <p14:creationId xmlns:p14="http://schemas.microsoft.com/office/powerpoint/2010/main" val="4287468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there’s a surprising consequence associated with this result. </a:t>
            </a:r>
          </a:p>
          <a:p>
            <a:r>
              <a:rPr lang="en-US" dirty="0"/>
              <a:t>It is usually thought that the lack of perfect predictability that witness </a:t>
            </a:r>
            <a:r>
              <a:rPr lang="en-US" dirty="0" err="1"/>
              <a:t>nonclassicality</a:t>
            </a:r>
            <a:r>
              <a:rPr lang="en-US" dirty="0"/>
              <a:t>, e.g. in quantum theory. However if one takes </a:t>
            </a:r>
            <a:r>
              <a:rPr lang="en-US" dirty="0" err="1"/>
              <a:t>nonclassicality</a:t>
            </a:r>
            <a:r>
              <a:rPr lang="en-US" dirty="0"/>
              <a:t> as contextuality, it is quite different. It is the greater joint predictability for states satisfying the A12 symmetry that witness </a:t>
            </a:r>
            <a:r>
              <a:rPr lang="en-US" dirty="0" err="1"/>
              <a:t>nonclassicality</a:t>
            </a:r>
            <a:r>
              <a:rPr lang="en-US" dirty="0"/>
              <a:t>.</a:t>
            </a:r>
          </a:p>
        </p:txBody>
      </p:sp>
      <p:sp>
        <p:nvSpPr>
          <p:cNvPr id="4" name="Slide Number Placeholder 3"/>
          <p:cNvSpPr>
            <a:spLocks noGrp="1"/>
          </p:cNvSpPr>
          <p:nvPr>
            <p:ph type="sldNum" sz="quarter" idx="5"/>
          </p:nvPr>
        </p:nvSpPr>
        <p:spPr/>
        <p:txBody>
          <a:bodyPr/>
          <a:lstStyle/>
          <a:p>
            <a:fld id="{33C5B7F1-303F-4B4B-823C-C49003EF8ADF}" type="slidenum">
              <a:rPr lang="en-US" smtClean="0"/>
              <a:t>34</a:t>
            </a:fld>
            <a:endParaRPr lang="en-US"/>
          </a:p>
        </p:txBody>
      </p:sp>
    </p:spTree>
    <p:extLst>
      <p:ext uri="{BB962C8B-B14F-4D97-AF65-F5344CB8AC3E}">
        <p14:creationId xmlns:p14="http://schemas.microsoft.com/office/powerpoint/2010/main" val="146137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let me mention some common answers that you often hear.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also things that are now part of the folklore and that even non-expert have heard about concerning the weirdness of quantum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week I met my cousin made tattoos and he told me that a client was asking for some weird </a:t>
            </a:r>
            <a:r>
              <a:rPr lang="en-US" dirty="0" err="1"/>
              <a:t>tattous</a:t>
            </a:r>
            <a:r>
              <a:rPr lang="en-US" dirty="0"/>
              <a:t> about quantum theory.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he mention something about entanglement… and I was force to confirm that entanglement is a very nonclassical feature, indeed you can have this very correlated states and do crazy things with it. Then he mentioned also superposition, quantum interference.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what was taught to me in school. I don’t know if you hade the same experiences.) </a:t>
            </a:r>
          </a:p>
          <a:p>
            <a:r>
              <a:rPr lang="en-US" dirty="0"/>
              <a:t>Quantum interference in the implementation of two-slit experiment even famously claimed to capture the only mystery of quantum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a:t>
            </a:r>
            <a:r>
              <a:rPr lang="en-US" dirty="0" err="1"/>
              <a:t>blabla</a:t>
            </a:r>
            <a:r>
              <a:rPr lang="en-US" dirty="0"/>
              <a:t>, Just to name a few also because I finished the colors to use. After few minutes of discussion, he decided to draw a different kind of tattoo to his client. </a:t>
            </a:r>
          </a:p>
          <a:p>
            <a:endParaRPr lang="en-US" dirty="0"/>
          </a:p>
          <a:p>
            <a:r>
              <a:rPr lang="en-US" dirty="0"/>
              <a:t>But the point I wanted to make here is that this picture looks quite confusing. Can we single out the feature that establishes the mystery, or I would say the conceptual innovation of quantum theory with respect to the classical world view? Or, at least, can we formulate criteria for a good notion of classicality, and so of </a:t>
            </a:r>
            <a:r>
              <a:rPr lang="en-US" dirty="0" err="1"/>
              <a:t>nonclassicality</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LM Mono 10" panose="00000509000000000000" pitchFamily="49" charset="0"/>
            </a:endParaRPr>
          </a:p>
          <a:p>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2</a:t>
            </a:fld>
            <a:endParaRPr lang="en-US"/>
          </a:p>
        </p:txBody>
      </p:sp>
    </p:spTree>
    <p:extLst>
      <p:ext uri="{BB962C8B-B14F-4D97-AF65-F5344CB8AC3E}">
        <p14:creationId xmlns:p14="http://schemas.microsoft.com/office/powerpoint/2010/main" val="636400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Where V and P are expectation value of X and of Z. V captures the wave like property and P captures the particle like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There are some caveats, e.g. this result works for theories, like QT, that satisfy a particular symmetry condition, and the result leverage the result of this other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mere existence of wave-particle duality relations does NOT constitute a proof of </a:t>
            </a:r>
            <a:r>
              <a:rPr lang="en-US" b="1" dirty="0" err="1"/>
              <a:t>nonclassicality</a:t>
            </a:r>
            <a:r>
              <a:rPr lang="en-US" b="1" dirty="0"/>
              <a:t>. In particular the toy field theory was reproducing these two points. It is the particular functional form of them greater than linear that does.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 you go to the lab, you perform your interference experiment (being sure you satisfy also the symmetry condition), if your visibility and distinguishability violate the NC bound, then you know that you’re witnessing true nonclassical interference phenomena.</a:t>
            </a:r>
          </a:p>
        </p:txBody>
      </p:sp>
      <p:sp>
        <p:nvSpPr>
          <p:cNvPr id="4" name="Slide Number Placeholder 3"/>
          <p:cNvSpPr>
            <a:spLocks noGrp="1"/>
          </p:cNvSpPr>
          <p:nvPr>
            <p:ph type="sldNum" sz="quarter" idx="5"/>
          </p:nvPr>
        </p:nvSpPr>
        <p:spPr/>
        <p:txBody>
          <a:bodyPr/>
          <a:lstStyle/>
          <a:p>
            <a:fld id="{33C5B7F1-303F-4B4B-823C-C49003EF8ADF}" type="slidenum">
              <a:rPr lang="en-US" smtClean="0"/>
              <a:t>35</a:t>
            </a:fld>
            <a:endParaRPr lang="en-US"/>
          </a:p>
        </p:txBody>
      </p:sp>
    </p:spTree>
    <p:extLst>
      <p:ext uri="{BB962C8B-B14F-4D97-AF65-F5344CB8AC3E}">
        <p14:creationId xmlns:p14="http://schemas.microsoft.com/office/powerpoint/2010/main" val="2286727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Noise robust. It can be tested experimentally.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UR it’s a NC inequality. It’s not about a single state as you could pick any in the A12 orbit realizability.</a:t>
            </a:r>
          </a:p>
        </p:txBody>
      </p:sp>
      <p:sp>
        <p:nvSpPr>
          <p:cNvPr id="4" name="Slide Number Placeholder 3"/>
          <p:cNvSpPr>
            <a:spLocks noGrp="1"/>
          </p:cNvSpPr>
          <p:nvPr>
            <p:ph type="sldNum" sz="quarter" idx="5"/>
          </p:nvPr>
        </p:nvSpPr>
        <p:spPr/>
        <p:txBody>
          <a:bodyPr/>
          <a:lstStyle/>
          <a:p>
            <a:fld id="{33C5B7F1-303F-4B4B-823C-C49003EF8ADF}" type="slidenum">
              <a:rPr lang="en-US" smtClean="0"/>
              <a:t>37</a:t>
            </a:fld>
            <a:endParaRPr lang="en-US"/>
          </a:p>
        </p:txBody>
      </p:sp>
    </p:spTree>
    <p:extLst>
      <p:ext uri="{BB962C8B-B14F-4D97-AF65-F5344CB8AC3E}">
        <p14:creationId xmlns:p14="http://schemas.microsoft.com/office/powerpoint/2010/main" val="2013027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ones are novel with respect to the table in </a:t>
            </a:r>
            <a:r>
              <a:rPr lang="en-US" dirty="0" err="1"/>
              <a:t>Spekkens</a:t>
            </a:r>
            <a:r>
              <a:rPr lang="en-US" dirty="0"/>
              <a:t>’ paper. </a:t>
            </a:r>
          </a:p>
        </p:txBody>
      </p:sp>
      <p:sp>
        <p:nvSpPr>
          <p:cNvPr id="4" name="Slide Number Placeholder 3"/>
          <p:cNvSpPr>
            <a:spLocks noGrp="1"/>
          </p:cNvSpPr>
          <p:nvPr>
            <p:ph type="sldNum" sz="quarter" idx="5"/>
          </p:nvPr>
        </p:nvSpPr>
        <p:spPr/>
        <p:txBody>
          <a:bodyPr/>
          <a:lstStyle/>
          <a:p>
            <a:fld id="{33C5B7F1-303F-4B4B-823C-C49003EF8ADF}" type="slidenum">
              <a:rPr lang="en-US" smtClean="0"/>
              <a:t>39</a:t>
            </a:fld>
            <a:endParaRPr lang="en-US"/>
          </a:p>
        </p:txBody>
      </p:sp>
    </p:spTree>
    <p:extLst>
      <p:ext uri="{BB962C8B-B14F-4D97-AF65-F5344CB8AC3E}">
        <p14:creationId xmlns:p14="http://schemas.microsoft.com/office/powerpoint/2010/main" val="1525045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operational theory in a prepare and measure stipulates the preparations the measurements and an algorithm for computing the predicted probabilities of an outcome given preparation and measurement for all possible preparations and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imagine that each preparation and measurement effect as a real-valued vectors, and the probability is given by their inner product.</a:t>
            </a:r>
          </a:p>
          <a:p>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40</a:t>
            </a:fld>
            <a:endParaRPr lang="en-US"/>
          </a:p>
        </p:txBody>
      </p:sp>
    </p:spTree>
    <p:extLst>
      <p:ext uri="{BB962C8B-B14F-4D97-AF65-F5344CB8AC3E}">
        <p14:creationId xmlns:p14="http://schemas.microsoft.com/office/powerpoint/2010/main" val="123736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theory predicts well because there’s actual system that is subjected to the experimental procedures. It has physical properties defined as ontic states.</a:t>
            </a:r>
          </a:p>
          <a:p>
            <a:endParaRPr lang="en-US" dirty="0"/>
          </a:p>
          <a:p>
            <a:r>
              <a:rPr lang="en-US" dirty="0"/>
              <a:t>Since we consider Lambda finite, we can represent the probability distributions as vectors.</a:t>
            </a:r>
          </a:p>
        </p:txBody>
      </p:sp>
      <p:sp>
        <p:nvSpPr>
          <p:cNvPr id="4" name="Slide Number Placeholder 3"/>
          <p:cNvSpPr>
            <a:spLocks noGrp="1"/>
          </p:cNvSpPr>
          <p:nvPr>
            <p:ph type="sldNum" sz="quarter" idx="5"/>
          </p:nvPr>
        </p:nvSpPr>
        <p:spPr/>
        <p:txBody>
          <a:bodyPr/>
          <a:lstStyle/>
          <a:p>
            <a:fld id="{33C5B7F1-303F-4B4B-823C-C49003EF8ADF}" type="slidenum">
              <a:rPr lang="en-US" smtClean="0"/>
              <a:t>41</a:t>
            </a:fld>
            <a:endParaRPr lang="en-US"/>
          </a:p>
        </p:txBody>
      </p:sp>
    </p:spTree>
    <p:extLst>
      <p:ext uri="{BB962C8B-B14F-4D97-AF65-F5344CB8AC3E}">
        <p14:creationId xmlns:p14="http://schemas.microsoft.com/office/powerpoint/2010/main" val="975291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the </a:t>
            </a:r>
            <a:r>
              <a:rPr lang="en-US" dirty="0" err="1"/>
              <a:t>w_i</a:t>
            </a:r>
            <a:r>
              <a:rPr lang="en-US" dirty="0"/>
              <a:t> are probability distributions.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presented the notion for preparations but it extends also to transformations and measurements and it is known as generalized contextuality.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the examples before, qubit QT, </a:t>
            </a:r>
            <a:r>
              <a:rPr lang="en-US" dirty="0" err="1"/>
              <a:t>gbit</a:t>
            </a:r>
            <a:r>
              <a:rPr lang="en-US" dirty="0"/>
              <a:t> theory and eta-depolarizing qubit theory when eta less than 2/3 do not admit of NC ontological model. Simplicial and stabilizer yes. </a:t>
            </a:r>
          </a:p>
          <a:p>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42</a:t>
            </a:fld>
            <a:endParaRPr lang="en-US"/>
          </a:p>
        </p:txBody>
      </p:sp>
    </p:spTree>
    <p:extLst>
      <p:ext uri="{BB962C8B-B14F-4D97-AF65-F5344CB8AC3E}">
        <p14:creationId xmlns:p14="http://schemas.microsoft.com/office/powerpoint/2010/main" val="390832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interesting on the foundations of quantum theory. So, I think it’s good to spend some time on which criteria constitute a good notion of classicality. </a:t>
            </a:r>
          </a:p>
          <a:p>
            <a:endParaRPr lang="en-US" b="0" dirty="0"/>
          </a:p>
          <a:p>
            <a:r>
              <a:rPr lang="en-US" b="0" dirty="0"/>
              <a:t>Having in mind that we want to understand the conceptual innovation of quantum theory with respect to the classical worldview with it. So distill the mysterious aspect, the essence of quantum theory with it.</a:t>
            </a:r>
          </a:p>
          <a:p>
            <a:endParaRPr lang="en-GB" dirty="0"/>
          </a:p>
        </p:txBody>
      </p:sp>
      <p:sp>
        <p:nvSpPr>
          <p:cNvPr id="4" name="Slide Number Placeholder 3"/>
          <p:cNvSpPr>
            <a:spLocks noGrp="1"/>
          </p:cNvSpPr>
          <p:nvPr>
            <p:ph type="sldNum" sz="quarter" idx="5"/>
          </p:nvPr>
        </p:nvSpPr>
        <p:spPr/>
        <p:txBody>
          <a:bodyPr/>
          <a:lstStyle/>
          <a:p>
            <a:fld id="{33C5B7F1-303F-4B4B-823C-C49003EF8ADF}" type="slidenum">
              <a:rPr lang="en-US" smtClean="0"/>
              <a:t>3</a:t>
            </a:fld>
            <a:endParaRPr lang="en-US"/>
          </a:p>
        </p:txBody>
      </p:sp>
    </p:spTree>
    <p:extLst>
      <p:ext uri="{BB962C8B-B14F-4D97-AF65-F5344CB8AC3E}">
        <p14:creationId xmlns:p14="http://schemas.microsoft.com/office/powerpoint/2010/main" val="154111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Mathematically rigorous definition that you can prove theorems and no-go theorems with. </a:t>
            </a:r>
            <a:r>
              <a:rPr lang="it-IT" sz="1200" dirty="0"/>
              <a:t>Mathematical notion that endorses a principle establishing a boundary between what is interpretationally problematic and what is not.</a:t>
            </a:r>
          </a:p>
          <a:p>
            <a:pPr marL="0" indent="0">
              <a:buFont typeface="Arial" panose="020B0604020202020204" pitchFamily="34" charset="0"/>
              <a:buNone/>
            </a:pPr>
            <a:r>
              <a:rPr lang="it-IT" sz="1200" dirty="0"/>
              <a:t>(SAY previous slide Because remember our goal is to show what is the conceptual innovation of quantum theory with respect to the classical worldview.)</a:t>
            </a:r>
          </a:p>
          <a:p>
            <a:pPr marL="0" indent="0">
              <a:buFont typeface="Arial" panose="020B0604020202020204" pitchFamily="34" charset="0"/>
              <a:buNone/>
            </a:pP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Endorsing a principle also obeyed by classical physics otherwise it wouldn’t be a notion of classicality, but it’s not just relegated to that. We want to distill the mystery/ the conceptual innovation of quantum theory with respect to the classical worldview and so be more permissive with what is the notion of classicality.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principle we think our scientific theory should obey, otherwise it’d constitute an interpretational problem. Somehow its violation has to capture what constitutes a mystery.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33C5B7F1-303F-4B4B-823C-C49003EF8ADF}" type="slidenum">
              <a:rPr lang="en-US" smtClean="0"/>
              <a:t>4</a:t>
            </a:fld>
            <a:endParaRPr lang="en-US"/>
          </a:p>
        </p:txBody>
      </p:sp>
    </p:spTree>
    <p:extLst>
      <p:ext uri="{BB962C8B-B14F-4D97-AF65-F5344CB8AC3E}">
        <p14:creationId xmlns:p14="http://schemas.microsoft.com/office/powerpoint/2010/main" val="215234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Imagine a prepare and measure scenario</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Define any letter appearing in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Operational equivalence</a:t>
            </a:r>
            <a:r>
              <a:rPr lang="en-US" dirty="0"/>
              <a:t>. For example in quantum theory two possible convex mixtures that give the completely mixed state of a qubit represent two operationally equivalent preparations. Two contexts.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Noncontextuality is the requirement that </a:t>
            </a:r>
            <a:r>
              <a:rPr lang="en-US" altLang="en-US" b="1" dirty="0"/>
              <a:t>operational equivalences imply ontological equivalences.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 assume here a basic knowledge of what is an operational theory and an ontological model (or hidden variable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Quantum theory does not admit of a preparation </a:t>
            </a:r>
            <a:r>
              <a:rPr lang="en-US" b="1" dirty="0" err="1"/>
              <a:t>noncontextual</a:t>
            </a:r>
            <a:r>
              <a:rPr lang="en-US" b="1" dirty="0"/>
              <a:t> ontological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Still it is interesting that there exist theories that admit of a </a:t>
            </a:r>
            <a:r>
              <a:rPr lang="en-US" b="1" dirty="0" err="1"/>
              <a:t>noncontextual</a:t>
            </a:r>
            <a:r>
              <a:rPr lang="en-US" b="1" dirty="0"/>
              <a:t> model but that manifest some of the properties I mentioned in the previous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altLang="en-US" dirty="0"/>
              <a:t>Preparation noncontextuality implies outcome determinism for sharp measurements.</a:t>
            </a:r>
          </a:p>
          <a:p>
            <a:endParaRPr lang="en-US" altLang="en-US" dirty="0"/>
          </a:p>
          <a:p>
            <a:r>
              <a:rPr lang="en-US" sz="1200" kern="1200" dirty="0">
                <a:solidFill>
                  <a:schemeClr val="tx1"/>
                </a:solidFill>
                <a:effectLst/>
                <a:latin typeface="+mn-lt"/>
                <a:ea typeface="+mn-ea"/>
                <a:cs typeface="+mn-cs"/>
              </a:rPr>
              <a:t>The idea motivating this notion is that the best explanation for two preparations procedures that cannot be operationally distinguished in principle, by any measurement or transformation, is that they are the same object.</a:t>
            </a:r>
          </a:p>
          <a:p>
            <a:endParaRPr lang="en-US" altLang="en-US" dirty="0"/>
          </a:p>
          <a:p>
            <a:r>
              <a:rPr lang="en-US" altLang="en-US" dirty="0"/>
              <a:t>Same for Measurements and Transformations. If they give me the same statistics I say they are equivalent. No go theorem also for transformations. Not for measurements.</a:t>
            </a:r>
          </a:p>
          <a:p>
            <a:endParaRPr lang="en-US" altLang="en-US" dirty="0"/>
          </a:p>
          <a:p>
            <a:r>
              <a:rPr lang="en-US" altLang="en-US" dirty="0"/>
              <a:t>Universally </a:t>
            </a:r>
            <a:r>
              <a:rPr lang="en-US" altLang="en-US" b="0" dirty="0"/>
              <a:t>i.e. prep NC, </a:t>
            </a:r>
            <a:r>
              <a:rPr lang="en-US" altLang="en-US" b="0" dirty="0" err="1"/>
              <a:t>meas</a:t>
            </a:r>
            <a:r>
              <a:rPr lang="en-US" altLang="en-US" b="0" dirty="0"/>
              <a:t> NC, </a:t>
            </a:r>
            <a:r>
              <a:rPr lang="en-US" altLang="en-US" b="0" dirty="0" err="1"/>
              <a:t>transf</a:t>
            </a:r>
            <a:r>
              <a:rPr lang="en-US" altLang="en-US" b="0" dirty="0"/>
              <a:t> NC.</a:t>
            </a:r>
          </a:p>
          <a:p>
            <a:endParaRPr lang="en-GB" dirty="0"/>
          </a:p>
        </p:txBody>
      </p:sp>
      <p:sp>
        <p:nvSpPr>
          <p:cNvPr id="4" name="Slide Number Placeholder 3"/>
          <p:cNvSpPr>
            <a:spLocks noGrp="1"/>
          </p:cNvSpPr>
          <p:nvPr>
            <p:ph type="sldNum" sz="quarter" idx="5"/>
          </p:nvPr>
        </p:nvSpPr>
        <p:spPr/>
        <p:txBody>
          <a:bodyPr/>
          <a:lstStyle/>
          <a:p>
            <a:fld id="{33C5B7F1-303F-4B4B-823C-C49003EF8ADF}" type="slidenum">
              <a:rPr lang="en-US" smtClean="0"/>
              <a:t>6</a:t>
            </a:fld>
            <a:endParaRPr lang="en-US"/>
          </a:p>
        </p:txBody>
      </p:sp>
    </p:spTree>
    <p:extLst>
      <p:ext uri="{BB962C8B-B14F-4D97-AF65-F5344CB8AC3E}">
        <p14:creationId xmlns:p14="http://schemas.microsoft.com/office/powerpoint/2010/main" val="257904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11</a:t>
            </a:fld>
            <a:endParaRPr lang="en-US"/>
          </a:p>
        </p:txBody>
      </p:sp>
    </p:spTree>
    <p:extLst>
      <p:ext uri="{BB962C8B-B14F-4D97-AF65-F5344CB8AC3E}">
        <p14:creationId xmlns:p14="http://schemas.microsoft.com/office/powerpoint/2010/main" val="241065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again the def on </a:t>
            </a:r>
            <a:r>
              <a:rPr lang="en-US" dirty="0" err="1"/>
              <a:t>Leibnizianity</a:t>
            </a:r>
            <a:r>
              <a:rPr lang="en-US" dirty="0"/>
              <a:t> and why it establishes a principle between what is </a:t>
            </a:r>
            <a:r>
              <a:rPr lang="en-US" dirty="0" err="1"/>
              <a:t>intepretationally</a:t>
            </a:r>
            <a:r>
              <a:rPr lang="en-US" dirty="0"/>
              <a:t> problematic and not. i.e. because basically it’s a no-conspiracy principle for what constitutes a good realist explanation of a physical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12</a:t>
            </a:fld>
            <a:endParaRPr lang="en-US"/>
          </a:p>
        </p:txBody>
      </p:sp>
    </p:spTree>
    <p:extLst>
      <p:ext uri="{BB962C8B-B14F-4D97-AF65-F5344CB8AC3E}">
        <p14:creationId xmlns:p14="http://schemas.microsoft.com/office/powerpoint/2010/main" val="409915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Applies to a broad class of physical scenarios. For ex a single system unlike locality. And single qubit unlike KS. Also it does not assume QT, and it is reobtained in the limit of sufficient noise or coarse graining or decoherence.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Subsumes all. Proof of nonlocality can be turned into a proof of contextuality. KS noncontextuality is measurement noncontextuality + outcome determinism for sharp measurements. Also connected to positivity of </a:t>
            </a:r>
            <a:r>
              <a:rPr lang="en-US" dirty="0" err="1"/>
              <a:t>quasirep</a:t>
            </a:r>
            <a:r>
              <a:rPr lang="en-US" dirty="0"/>
              <a:t> which is very important in quantum optics.</a:t>
            </a:r>
          </a:p>
          <a:p>
            <a:r>
              <a:rPr lang="en-US" dirty="0"/>
              <a:t>Simplex embeddability is the notion of classical </a:t>
            </a:r>
            <a:r>
              <a:rPr lang="en-US" dirty="0" err="1"/>
              <a:t>explainability</a:t>
            </a:r>
            <a:r>
              <a:rPr lang="en-US" dirty="0"/>
              <a:t> in GPTs.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C5B7F1-303F-4B4B-823C-C49003EF8ADF}" type="slidenum">
              <a:rPr lang="en-US" smtClean="0"/>
              <a:t>13</a:t>
            </a:fld>
            <a:endParaRPr lang="en-US"/>
          </a:p>
        </p:txBody>
      </p:sp>
    </p:spTree>
    <p:extLst>
      <p:ext uri="{BB962C8B-B14F-4D97-AF65-F5344CB8AC3E}">
        <p14:creationId xmlns:p14="http://schemas.microsoft.com/office/powerpoint/2010/main" val="252799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33AA13-4C53-2D4F-8363-2F5738588AD7}" type="datetime1">
              <a:rPr lang="it-IT" smtClean="0"/>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83834-C502-0D4C-BFC7-921FB6478843}" type="slidenum">
              <a:rPr lang="en-US" smtClean="0"/>
              <a:t>‹#›</a:t>
            </a:fld>
            <a:endParaRPr lang="en-US"/>
          </a:p>
        </p:txBody>
      </p:sp>
    </p:spTree>
    <p:extLst>
      <p:ext uri="{BB962C8B-B14F-4D97-AF65-F5344CB8AC3E}">
        <p14:creationId xmlns:p14="http://schemas.microsoft.com/office/powerpoint/2010/main" val="396847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4F607C-CBBF-8E41-BFC5-1A5088C96682}" type="datetime1">
              <a:rPr lang="it-IT" smtClean="0"/>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83834-C502-0D4C-BFC7-921FB6478843}" type="slidenum">
              <a:rPr lang="en-US" smtClean="0"/>
              <a:t>‹#›</a:t>
            </a:fld>
            <a:endParaRPr lang="en-US"/>
          </a:p>
        </p:txBody>
      </p:sp>
    </p:spTree>
    <p:extLst>
      <p:ext uri="{BB962C8B-B14F-4D97-AF65-F5344CB8AC3E}">
        <p14:creationId xmlns:p14="http://schemas.microsoft.com/office/powerpoint/2010/main" val="157701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485D2-97FA-7A43-8A5D-87EB4ACFED3A}" type="datetime1">
              <a:rPr lang="it-IT" smtClean="0"/>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83834-C502-0D4C-BFC7-921FB6478843}" type="slidenum">
              <a:rPr lang="en-US" smtClean="0"/>
              <a:t>‹#›</a:t>
            </a:fld>
            <a:endParaRPr lang="en-US"/>
          </a:p>
        </p:txBody>
      </p:sp>
    </p:spTree>
    <p:extLst>
      <p:ext uri="{BB962C8B-B14F-4D97-AF65-F5344CB8AC3E}">
        <p14:creationId xmlns:p14="http://schemas.microsoft.com/office/powerpoint/2010/main" val="417640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M Roman 17" panose="00000500000000000000" pitchFamily="50"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LM Roman 17" panose="00000500000000000000" pitchFamily="50" charset="0"/>
              </a:defRPr>
            </a:lvl1pPr>
            <a:lvl2pPr>
              <a:defRPr>
                <a:latin typeface="LM Roman 17" panose="00000500000000000000" pitchFamily="50" charset="0"/>
              </a:defRPr>
            </a:lvl2pPr>
            <a:lvl3pPr>
              <a:defRPr>
                <a:latin typeface="LM Roman 17" panose="00000500000000000000" pitchFamily="50" charset="0"/>
              </a:defRPr>
            </a:lvl3pPr>
            <a:lvl4pPr>
              <a:defRPr>
                <a:latin typeface="LM Roman 17" panose="00000500000000000000" pitchFamily="50" charset="0"/>
              </a:defRPr>
            </a:lvl4pPr>
            <a:lvl5pPr>
              <a:defRPr>
                <a:latin typeface="LM Roman 17" panose="00000500000000000000"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87F535-B87F-6C4D-8F89-D65E91D7C0F6}" type="datetime1">
              <a:rPr lang="it-IT" smtClean="0"/>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83834-C502-0D4C-BFC7-921FB6478843}" type="slidenum">
              <a:rPr lang="en-US" smtClean="0"/>
              <a:t>‹#›</a:t>
            </a:fld>
            <a:endParaRPr lang="en-US"/>
          </a:p>
        </p:txBody>
      </p:sp>
    </p:spTree>
    <p:extLst>
      <p:ext uri="{BB962C8B-B14F-4D97-AF65-F5344CB8AC3E}">
        <p14:creationId xmlns:p14="http://schemas.microsoft.com/office/powerpoint/2010/main" val="4515017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2784B9-3A78-AA41-A981-9A96C5EEC008}" type="datetime1">
              <a:rPr lang="it-IT" smtClean="0"/>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83834-C502-0D4C-BFC7-921FB6478843}" type="slidenum">
              <a:rPr lang="en-US" smtClean="0"/>
              <a:t>‹#›</a:t>
            </a:fld>
            <a:endParaRPr lang="en-US"/>
          </a:p>
        </p:txBody>
      </p:sp>
    </p:spTree>
    <p:extLst>
      <p:ext uri="{BB962C8B-B14F-4D97-AF65-F5344CB8AC3E}">
        <p14:creationId xmlns:p14="http://schemas.microsoft.com/office/powerpoint/2010/main" val="227800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8B8BBB-6C08-4347-8F40-5642B12A84E4}" type="datetime1">
              <a:rPr lang="it-IT" smtClean="0"/>
              <a:t>11/09/2023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83834-C502-0D4C-BFC7-921FB6478843}" type="slidenum">
              <a:rPr lang="en-US" smtClean="0"/>
              <a:t>‹#›</a:t>
            </a:fld>
            <a:endParaRPr lang="en-US"/>
          </a:p>
        </p:txBody>
      </p:sp>
    </p:spTree>
    <p:extLst>
      <p:ext uri="{BB962C8B-B14F-4D97-AF65-F5344CB8AC3E}">
        <p14:creationId xmlns:p14="http://schemas.microsoft.com/office/powerpoint/2010/main" val="317909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06894E-8C30-0647-B491-3760AE64263C}" type="datetime1">
              <a:rPr lang="it-IT" smtClean="0"/>
              <a:t>11/09/2023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83834-C502-0D4C-BFC7-921FB6478843}" type="slidenum">
              <a:rPr lang="en-US" smtClean="0"/>
              <a:t>‹#›</a:t>
            </a:fld>
            <a:endParaRPr lang="en-US"/>
          </a:p>
        </p:txBody>
      </p:sp>
    </p:spTree>
    <p:extLst>
      <p:ext uri="{BB962C8B-B14F-4D97-AF65-F5344CB8AC3E}">
        <p14:creationId xmlns:p14="http://schemas.microsoft.com/office/powerpoint/2010/main" val="147838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103A64-1E3C-7E4F-8C27-4C3C7FD258AA}" type="datetime1">
              <a:rPr lang="it-IT" smtClean="0"/>
              <a:t>11/09/2023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83834-C502-0D4C-BFC7-921FB6478843}" type="slidenum">
              <a:rPr lang="en-US" smtClean="0"/>
              <a:t>‹#›</a:t>
            </a:fld>
            <a:endParaRPr lang="en-US"/>
          </a:p>
        </p:txBody>
      </p:sp>
    </p:spTree>
    <p:extLst>
      <p:ext uri="{BB962C8B-B14F-4D97-AF65-F5344CB8AC3E}">
        <p14:creationId xmlns:p14="http://schemas.microsoft.com/office/powerpoint/2010/main" val="311160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35A0B-51C5-4741-A36E-FA200ADE9C93}" type="datetime1">
              <a:rPr lang="it-IT" smtClean="0"/>
              <a:t>11/09/2023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83834-C502-0D4C-BFC7-921FB6478843}" type="slidenum">
              <a:rPr lang="en-US" smtClean="0"/>
              <a:t>‹#›</a:t>
            </a:fld>
            <a:endParaRPr lang="en-US"/>
          </a:p>
        </p:txBody>
      </p:sp>
    </p:spTree>
    <p:extLst>
      <p:ext uri="{BB962C8B-B14F-4D97-AF65-F5344CB8AC3E}">
        <p14:creationId xmlns:p14="http://schemas.microsoft.com/office/powerpoint/2010/main" val="24941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AF8F2-5FE7-4B49-A645-FFD3D05D3534}" type="datetime1">
              <a:rPr lang="it-IT" smtClean="0"/>
              <a:t>11/09/2023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83834-C502-0D4C-BFC7-921FB6478843}" type="slidenum">
              <a:rPr lang="en-US" smtClean="0"/>
              <a:t>‹#›</a:t>
            </a:fld>
            <a:endParaRPr lang="en-US"/>
          </a:p>
        </p:txBody>
      </p:sp>
    </p:spTree>
    <p:extLst>
      <p:ext uri="{BB962C8B-B14F-4D97-AF65-F5344CB8AC3E}">
        <p14:creationId xmlns:p14="http://schemas.microsoft.com/office/powerpoint/2010/main" val="53441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0A2E64-03E9-A942-BDBE-9A853FB3DCB1}" type="datetime1">
              <a:rPr lang="it-IT" smtClean="0"/>
              <a:t>11/09/2023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83834-C502-0D4C-BFC7-921FB6478843}" type="slidenum">
              <a:rPr lang="en-US" smtClean="0"/>
              <a:t>‹#›</a:t>
            </a:fld>
            <a:endParaRPr lang="en-US"/>
          </a:p>
        </p:txBody>
      </p:sp>
    </p:spTree>
    <p:extLst>
      <p:ext uri="{BB962C8B-B14F-4D97-AF65-F5344CB8AC3E}">
        <p14:creationId xmlns:p14="http://schemas.microsoft.com/office/powerpoint/2010/main" val="376968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47AC3-C1D9-0546-BFEE-23BD589571B3}" type="datetime1">
              <a:rPr lang="it-IT" smtClean="0"/>
              <a:t>11/09/2023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83834-C502-0D4C-BFC7-921FB6478843}" type="slidenum">
              <a:rPr lang="en-US" smtClean="0"/>
              <a:t>‹#›</a:t>
            </a:fld>
            <a:endParaRPr lang="en-US"/>
          </a:p>
        </p:txBody>
      </p:sp>
    </p:spTree>
    <p:extLst>
      <p:ext uri="{BB962C8B-B14F-4D97-AF65-F5344CB8AC3E}">
        <p14:creationId xmlns:p14="http://schemas.microsoft.com/office/powerpoint/2010/main" val="1467332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oi.org/10.1103/PhysRevLett.129.240401"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29.xml"/><Relationship Id="rId18" Type="http://schemas.openxmlformats.org/officeDocument/2006/relationships/image" Target="../media/image28.png"/><Relationship Id="rId3" Type="http://schemas.openxmlformats.org/officeDocument/2006/relationships/customXml" Target="../ink/ink24.xml"/><Relationship Id="rId21" Type="http://schemas.openxmlformats.org/officeDocument/2006/relationships/image" Target="../media/image9.png"/><Relationship Id="rId7" Type="http://schemas.openxmlformats.org/officeDocument/2006/relationships/customXml" Target="../ink/ink26.xml"/><Relationship Id="rId12" Type="http://schemas.openxmlformats.org/officeDocument/2006/relationships/image" Target="../media/image22.png"/><Relationship Id="rId17" Type="http://schemas.openxmlformats.org/officeDocument/2006/relationships/customXml" Target="../ink/ink31.xml"/><Relationship Id="rId2" Type="http://schemas.openxmlformats.org/officeDocument/2006/relationships/image" Target="../media/image4.png"/><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0.png"/><Relationship Id="rId11" Type="http://schemas.openxmlformats.org/officeDocument/2006/relationships/customXml" Target="../ink/ink28.xml"/><Relationship Id="rId5" Type="http://schemas.openxmlformats.org/officeDocument/2006/relationships/customXml" Target="../ink/ink25.xml"/><Relationship Id="rId15" Type="http://schemas.openxmlformats.org/officeDocument/2006/relationships/customXml" Target="../ink/ink30.xml"/><Relationship Id="rId23" Type="http://schemas.openxmlformats.org/officeDocument/2006/relationships/image" Target="../media/image11.png"/><Relationship Id="rId10" Type="http://schemas.openxmlformats.org/officeDocument/2006/relationships/image" Target="../media/image21.png"/><Relationship Id="rId19" Type="http://schemas.openxmlformats.org/officeDocument/2006/relationships/customXml" Target="../ink/ink32.xml"/><Relationship Id="rId4" Type="http://schemas.openxmlformats.org/officeDocument/2006/relationships/image" Target="../media/image180.png"/><Relationship Id="rId9" Type="http://schemas.openxmlformats.org/officeDocument/2006/relationships/customXml" Target="../ink/ink27.xml"/><Relationship Id="rId14" Type="http://schemas.openxmlformats.org/officeDocument/2006/relationships/image" Target="../media/image26.png"/><Relationship Id="rId2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oi.org/10.1103/PhysRevLett.129.24040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oi.org/10.1103/PhysRevLett.129.24040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tiff"/><Relationship Id="rId7"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tiff"/></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18.xml"/><Relationship Id="rId5" Type="http://schemas.openxmlformats.org/officeDocument/2006/relationships/slideLayout" Target="../slideLayouts/slideLayout1.xml"/><Relationship Id="rId10" Type="http://schemas.openxmlformats.org/officeDocument/2006/relationships/image" Target="../media/image25.png"/><Relationship Id="rId4" Type="http://schemas.openxmlformats.org/officeDocument/2006/relationships/tags" Target="../tags/tag9.xm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6.emf"/><Relationship Id="rId7" Type="http://schemas.openxmlformats.org/officeDocument/2006/relationships/image" Target="../media/image33.emf"/><Relationship Id="rId12"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1.emf"/><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4.xml"/><Relationship Id="rId7" Type="http://schemas.openxmlformats.org/officeDocument/2006/relationships/image" Target="../media/image4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7.png"/><Relationship Id="rId5" Type="http://schemas.openxmlformats.org/officeDocument/2006/relationships/notesSlide" Target="../notesSlides/notesSlide25.xml"/><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2.sv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1.xml"/><Relationship Id="rId7" Type="http://schemas.openxmlformats.org/officeDocument/2006/relationships/image" Target="../media/image5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5.emf"/><Relationship Id="rId11" Type="http://schemas.openxmlformats.org/officeDocument/2006/relationships/image" Target="../media/image57.png"/><Relationship Id="rId5" Type="http://schemas.openxmlformats.org/officeDocument/2006/relationships/image" Target="../media/image39.emf"/><Relationship Id="rId10" Type="http://schemas.openxmlformats.org/officeDocument/2006/relationships/image" Target="../media/image56.png"/><Relationship Id="rId4" Type="http://schemas.openxmlformats.org/officeDocument/2006/relationships/notesSlide" Target="../notesSlides/notesSlide27.xml"/><Relationship Id="rId9" Type="http://schemas.openxmlformats.org/officeDocument/2006/relationships/image" Target="../media/image4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8.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24.xml"/><Relationship Id="rId7" Type="http://schemas.openxmlformats.org/officeDocument/2006/relationships/image" Target="../media/image6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30.xml"/><Relationship Id="rId11" Type="http://schemas.openxmlformats.org/officeDocument/2006/relationships/image" Target="../media/image65.png"/><Relationship Id="rId5" Type="http://schemas.openxmlformats.org/officeDocument/2006/relationships/slideLayout" Target="../slideLayouts/slideLayout1.xml"/><Relationship Id="rId10" Type="http://schemas.openxmlformats.org/officeDocument/2006/relationships/image" Target="../media/image64.png"/><Relationship Id="rId4" Type="http://schemas.openxmlformats.org/officeDocument/2006/relationships/tags" Target="../tags/tag25.xml"/><Relationship Id="rId9" Type="http://schemas.openxmlformats.org/officeDocument/2006/relationships/image" Target="../media/image6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emf"/><Relationship Id="rId7" Type="http://schemas.openxmlformats.org/officeDocument/2006/relationships/image" Target="../media/image70.sv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emf"/></Relationships>
</file>

<file path=ppt/slides/_rels/slide39.xml.rels><?xml version="1.0" encoding="UTF-8" standalone="yes"?>
<Relationships xmlns="http://schemas.openxmlformats.org/package/2006/relationships"><Relationship Id="rId2" Type="http://schemas.openxmlformats.org/officeDocument/2006/relationships/hyperlink" Target="http://link.aps.org/doi/10.1103/PhysRevA.75.03211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72.emf"/><Relationship Id="rId7" Type="http://schemas.openxmlformats.org/officeDocument/2006/relationships/image" Target="../media/image76.em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s>
</file>

<file path=ppt/slides/_rels/slide42.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image" Target="../media/image72.emf"/><Relationship Id="rId7" Type="http://schemas.openxmlformats.org/officeDocument/2006/relationships/image" Target="../media/image80.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9.emf"/><Relationship Id="rId11" Type="http://schemas.openxmlformats.org/officeDocument/2006/relationships/image" Target="../media/image84.emf"/><Relationship Id="rId5" Type="http://schemas.openxmlformats.org/officeDocument/2006/relationships/image" Target="../media/image78.emf"/><Relationship Id="rId10" Type="http://schemas.openxmlformats.org/officeDocument/2006/relationships/image" Target="../media/image83.emf"/><Relationship Id="rId4" Type="http://schemas.openxmlformats.org/officeDocument/2006/relationships/image" Target="../media/image73.emf"/><Relationship Id="rId9" Type="http://schemas.openxmlformats.org/officeDocument/2006/relationships/image" Target="../media/image82.emf"/></Relationships>
</file>

<file path=ppt/slides/_rels/slide43.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customXml" Target="../ink/ink4.xml"/><Relationship Id="rId18" Type="http://schemas.openxmlformats.org/officeDocument/2006/relationships/hyperlink" Target="https://pirsa.org/22100109" TargetMode="External"/><Relationship Id="rId3" Type="http://schemas.openxmlformats.org/officeDocument/2006/relationships/slideLayout" Target="../slideLayouts/slideLayout2.xml"/><Relationship Id="rId7" Type="http://schemas.openxmlformats.org/officeDocument/2006/relationships/customXml" Target="../ink/ink1.xml"/><Relationship Id="rId12" Type="http://schemas.openxmlformats.org/officeDocument/2006/relationships/image" Target="../media/image20.png"/><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22.png"/><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customXml" Target="../ink/ink3.xml"/><Relationship Id="rId5" Type="http://schemas.openxmlformats.org/officeDocument/2006/relationships/image" Target="../media/image4.png"/><Relationship Id="rId15" Type="http://schemas.openxmlformats.org/officeDocument/2006/relationships/customXml" Target="../ink/ink5.xml"/><Relationship Id="rId10" Type="http://schemas.openxmlformats.org/officeDocument/2006/relationships/image" Target="../media/image190.png"/><Relationship Id="rId4" Type="http://schemas.openxmlformats.org/officeDocument/2006/relationships/notesSlide" Target="../notesSlides/notesSlide6.xml"/><Relationship Id="rId9" Type="http://schemas.openxmlformats.org/officeDocument/2006/relationships/customXml" Target="../ink/ink2.xml"/><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customXml" Target="../ink/ink9.xml"/><Relationship Id="rId18" Type="http://schemas.openxmlformats.org/officeDocument/2006/relationships/image" Target="../media/image26.png"/><Relationship Id="rId3" Type="http://schemas.openxmlformats.org/officeDocument/2006/relationships/slideLayout" Target="../slideLayouts/slideLayout2.xml"/><Relationship Id="rId21" Type="http://schemas.openxmlformats.org/officeDocument/2006/relationships/customXml" Target="../ink/ink13.xml"/><Relationship Id="rId7" Type="http://schemas.openxmlformats.org/officeDocument/2006/relationships/customXml" Target="../ink/ink6.xml"/><Relationship Id="rId12" Type="http://schemas.openxmlformats.org/officeDocument/2006/relationships/image" Target="../media/image20.png"/><Relationship Id="rId17" Type="http://schemas.openxmlformats.org/officeDocument/2006/relationships/customXml" Target="../ink/ink11.xml"/><Relationship Id="rId2" Type="http://schemas.openxmlformats.org/officeDocument/2006/relationships/tags" Target="../tags/tag4.xml"/><Relationship Id="rId16" Type="http://schemas.openxmlformats.org/officeDocument/2006/relationships/image" Target="../media/image22.png"/><Relationship Id="rId20" Type="http://schemas.openxmlformats.org/officeDocument/2006/relationships/image" Target="../media/image27.png"/><Relationship Id="rId1" Type="http://schemas.openxmlformats.org/officeDocument/2006/relationships/tags" Target="../tags/tag3.xml"/><Relationship Id="rId6" Type="http://schemas.openxmlformats.org/officeDocument/2006/relationships/image" Target="../media/image8.png"/><Relationship Id="rId11" Type="http://schemas.openxmlformats.org/officeDocument/2006/relationships/customXml" Target="../ink/ink8.xml"/><Relationship Id="rId24" Type="http://schemas.openxmlformats.org/officeDocument/2006/relationships/image" Target="../media/image29.png"/><Relationship Id="rId5" Type="http://schemas.openxmlformats.org/officeDocument/2006/relationships/image" Target="../media/image7.png"/><Relationship Id="rId15" Type="http://schemas.openxmlformats.org/officeDocument/2006/relationships/customXml" Target="../ink/ink10.xml"/><Relationship Id="rId23" Type="http://schemas.openxmlformats.org/officeDocument/2006/relationships/customXml" Target="../ink/ink14.xml"/><Relationship Id="rId10" Type="http://schemas.openxmlformats.org/officeDocument/2006/relationships/image" Target="../media/image190.png"/><Relationship Id="rId19" Type="http://schemas.openxmlformats.org/officeDocument/2006/relationships/customXml" Target="../ink/ink12.xml"/><Relationship Id="rId4" Type="http://schemas.openxmlformats.org/officeDocument/2006/relationships/image" Target="../media/image4.png"/><Relationship Id="rId9" Type="http://schemas.openxmlformats.org/officeDocument/2006/relationships/customXml" Target="../ink/ink7.xml"/><Relationship Id="rId14" Type="http://schemas.openxmlformats.org/officeDocument/2006/relationships/image" Target="../media/image21.png"/><Relationship Id="rId22"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20.xml"/><Relationship Id="rId18" Type="http://schemas.openxmlformats.org/officeDocument/2006/relationships/image" Target="../media/image28.png"/><Relationship Id="rId3" Type="http://schemas.openxmlformats.org/officeDocument/2006/relationships/customXml" Target="../ink/ink15.xml"/><Relationship Id="rId21" Type="http://schemas.openxmlformats.org/officeDocument/2006/relationships/image" Target="../media/image9.png"/><Relationship Id="rId7" Type="http://schemas.openxmlformats.org/officeDocument/2006/relationships/customXml" Target="../ink/ink17.xml"/><Relationship Id="rId12" Type="http://schemas.openxmlformats.org/officeDocument/2006/relationships/image" Target="../media/image22.png"/><Relationship Id="rId17" Type="http://schemas.openxmlformats.org/officeDocument/2006/relationships/customXml" Target="../ink/ink22.xml"/><Relationship Id="rId2" Type="http://schemas.openxmlformats.org/officeDocument/2006/relationships/image" Target="../media/image4.png"/><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0.png"/><Relationship Id="rId11" Type="http://schemas.openxmlformats.org/officeDocument/2006/relationships/customXml" Target="../ink/ink19.xml"/><Relationship Id="rId5" Type="http://schemas.openxmlformats.org/officeDocument/2006/relationships/customXml" Target="../ink/ink16.xml"/><Relationship Id="rId15" Type="http://schemas.openxmlformats.org/officeDocument/2006/relationships/customXml" Target="../ink/ink21.xml"/><Relationship Id="rId10" Type="http://schemas.openxmlformats.org/officeDocument/2006/relationships/image" Target="../media/image21.png"/><Relationship Id="rId19" Type="http://schemas.openxmlformats.org/officeDocument/2006/relationships/customXml" Target="../ink/ink23.xml"/><Relationship Id="rId4" Type="http://schemas.openxmlformats.org/officeDocument/2006/relationships/image" Target="../media/image180.png"/><Relationship Id="rId9" Type="http://schemas.openxmlformats.org/officeDocument/2006/relationships/customXml" Target="../ink/ink18.xml"/><Relationship Id="rId14" Type="http://schemas.openxmlformats.org/officeDocument/2006/relationships/image" Target="../media/image26.png"/><Relationship Id="rId2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926738-0C87-5E83-FB50-286824E53409}"/>
              </a:ext>
            </a:extLst>
          </p:cNvPr>
          <p:cNvSpPr/>
          <p:nvPr/>
        </p:nvSpPr>
        <p:spPr>
          <a:xfrm>
            <a:off x="5727085" y="5045256"/>
            <a:ext cx="2468225" cy="926273"/>
          </a:xfrm>
          <a:prstGeom prst="rect">
            <a:avLst/>
          </a:prstGeom>
          <a:solidFill>
            <a:schemeClr val="tx1"/>
          </a:solidFill>
          <a:ln>
            <a:solidFill>
              <a:schemeClr val="tx1"/>
            </a:solidFill>
          </a:ln>
          <a:effectLst>
            <a:glow rad="25400">
              <a:schemeClr val="tx1">
                <a:alpha val="40000"/>
              </a:schemeClr>
            </a:glow>
            <a:outerShdw blurRad="190500" dist="50800" dir="5400000" sx="104000" sy="104000" algn="ctr" rotWithShape="0">
              <a:schemeClr val="tx1">
                <a:alpha val="6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ogo politecnico di bari 2021">
            <a:extLst>
              <a:ext uri="{FF2B5EF4-FFF2-40B4-BE49-F238E27FC236}">
                <a16:creationId xmlns:a16="http://schemas.microsoft.com/office/drawing/2014/main" id="{B1821322-820D-2935-0FF7-18F7A9885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220" y="5038521"/>
            <a:ext cx="2163421" cy="941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6CDE9A-CFA9-A14C-954D-3DD6F8AEAE29}"/>
              </a:ext>
            </a:extLst>
          </p:cNvPr>
          <p:cNvSpPr>
            <a:spLocks noGrp="1"/>
          </p:cNvSpPr>
          <p:nvPr>
            <p:ph type="title"/>
          </p:nvPr>
        </p:nvSpPr>
        <p:spPr>
          <a:xfrm>
            <a:off x="261158" y="467591"/>
            <a:ext cx="8492807" cy="1932690"/>
          </a:xfrm>
        </p:spPr>
        <p:txBody>
          <a:bodyPr>
            <a:normAutofit/>
          </a:bodyPr>
          <a:lstStyle/>
          <a:p>
            <a:pPr algn="ctr">
              <a:defRPr/>
            </a:pPr>
            <a:r>
              <a:rPr lang="en-GB" sz="4000" b="1" i="0" dirty="0">
                <a:effectLst/>
                <a:latin typeface="+mj-lt"/>
              </a:rPr>
              <a:t>What is nonclassical about uncertainty </a:t>
            </a:r>
            <a:r>
              <a:rPr lang="en-GB" sz="4000" b="1" dirty="0">
                <a:latin typeface="+mj-lt"/>
              </a:rPr>
              <a:t>r</a:t>
            </a:r>
            <a:r>
              <a:rPr lang="en-GB" sz="4000" b="1" i="0" dirty="0">
                <a:effectLst/>
                <a:latin typeface="+mj-lt"/>
              </a:rPr>
              <a:t>elations?</a:t>
            </a:r>
            <a:endParaRPr lang="en-US" sz="4000" dirty="0">
              <a:latin typeface="+mj-lt"/>
            </a:endParaRPr>
          </a:p>
        </p:txBody>
      </p:sp>
      <p:sp>
        <p:nvSpPr>
          <p:cNvPr id="15362" name="TextBox 3">
            <a:extLst>
              <a:ext uri="{FF2B5EF4-FFF2-40B4-BE49-F238E27FC236}">
                <a16:creationId xmlns:a16="http://schemas.microsoft.com/office/drawing/2014/main" id="{8CC7737A-92A2-864B-A211-C5405DEF146A}"/>
              </a:ext>
            </a:extLst>
          </p:cNvPr>
          <p:cNvSpPr txBox="1">
            <a:spLocks noChangeArrowheads="1"/>
          </p:cNvSpPr>
          <p:nvPr/>
        </p:nvSpPr>
        <p:spPr bwMode="auto">
          <a:xfrm>
            <a:off x="61631" y="2960058"/>
            <a:ext cx="8864159"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latin typeface="+mj-lt"/>
              </a:rPr>
              <a:t>Giovanni Scala </a:t>
            </a:r>
          </a:p>
          <a:p>
            <a:pPr algn="ctr">
              <a:spcBef>
                <a:spcPct val="0"/>
              </a:spcBef>
              <a:buFontTx/>
              <a:buNone/>
            </a:pPr>
            <a:r>
              <a:rPr lang="en-US" altLang="en-US" sz="1800" dirty="0" err="1">
                <a:latin typeface="+mj-lt"/>
              </a:rPr>
              <a:t>giovanni.scala</a:t>
            </a:r>
            <a:r>
              <a:rPr lang="en-GB" altLang="en-US" sz="1800" dirty="0">
                <a:latin typeface="+mj-lt"/>
              </a:rPr>
              <a:t>@</a:t>
            </a:r>
            <a:r>
              <a:rPr lang="en-US" altLang="en-US" sz="1800" dirty="0">
                <a:latin typeface="+mj-lt"/>
              </a:rPr>
              <a:t>ug.edu.pl</a:t>
            </a:r>
          </a:p>
          <a:p>
            <a:pPr algn="ctr">
              <a:spcBef>
                <a:spcPct val="0"/>
              </a:spcBef>
              <a:buFontTx/>
              <a:buNone/>
            </a:pPr>
            <a:endParaRPr lang="en-US" altLang="en-US" sz="1800" dirty="0">
              <a:latin typeface="+mj-lt"/>
            </a:endParaRPr>
          </a:p>
          <a:p>
            <a:pPr algn="ctr">
              <a:buNone/>
            </a:pPr>
            <a:r>
              <a:rPr lang="en-GB" sz="1400" i="0" dirty="0">
                <a:effectLst/>
                <a:latin typeface="+mj-lt"/>
              </a:rPr>
              <a:t>With L. Catani, M. Leifer, D. Schmid, and R. W. Spekkens,</a:t>
            </a:r>
          </a:p>
          <a:p>
            <a:pPr algn="ctr">
              <a:buNone/>
            </a:pPr>
            <a:r>
              <a:rPr lang="en-GB" sz="1400" i="0" dirty="0">
                <a:effectLst/>
                <a:latin typeface="+mj-lt"/>
                <a:hlinkClick r:id="rId4">
                  <a:extLst>
                    <a:ext uri="{A12FA001-AC4F-418D-AE19-62706E023703}">
                      <ahyp:hlinkClr xmlns:ahyp="http://schemas.microsoft.com/office/drawing/2018/hyperlinkcolor" val="tx"/>
                    </a:ext>
                  </a:extLst>
                </a:hlinkClick>
              </a:rPr>
              <a:t>Phys. Rev. Lett. 129, 240401</a:t>
            </a:r>
            <a:r>
              <a:rPr lang="en-GB" sz="1400" i="0" dirty="0">
                <a:effectLst/>
                <a:latin typeface="+mj-lt"/>
              </a:rPr>
              <a:t>, 2022  (</a:t>
            </a:r>
            <a:r>
              <a:rPr lang="en-GB" sz="1400" i="0" dirty="0">
                <a:effectLst/>
                <a:latin typeface="+mj-lt"/>
                <a:hlinkClick r:id="rId4">
                  <a:extLst>
                    <a:ext uri="{A12FA001-AC4F-418D-AE19-62706E023703}">
                      <ahyp:hlinkClr xmlns:ahyp="http://schemas.microsoft.com/office/drawing/2018/hyperlinkcolor" val="tx"/>
                    </a:ext>
                  </a:extLst>
                </a:hlinkClick>
              </a:rPr>
              <a:t>arXiv: 2207.11779</a:t>
            </a:r>
            <a:r>
              <a:rPr lang="en-GB" sz="1400" i="0" dirty="0">
                <a:effectLst/>
                <a:latin typeface="+mj-lt"/>
              </a:rPr>
              <a:t>)</a:t>
            </a:r>
          </a:p>
        </p:txBody>
      </p:sp>
      <p:sp>
        <p:nvSpPr>
          <p:cNvPr id="6" name="TextBox 5">
            <a:extLst>
              <a:ext uri="{FF2B5EF4-FFF2-40B4-BE49-F238E27FC236}">
                <a16:creationId xmlns:a16="http://schemas.microsoft.com/office/drawing/2014/main" id="{47A82BDB-E0D8-A24A-A5EA-8127FA994E81}"/>
              </a:ext>
            </a:extLst>
          </p:cNvPr>
          <p:cNvSpPr txBox="1"/>
          <p:nvPr/>
        </p:nvSpPr>
        <p:spPr>
          <a:xfrm>
            <a:off x="4027186" y="2251984"/>
            <a:ext cx="1425390" cy="369332"/>
          </a:xfrm>
          <a:prstGeom prst="rect">
            <a:avLst/>
          </a:prstGeom>
          <a:noFill/>
        </p:spPr>
        <p:txBody>
          <a:bodyPr wrap="none" rtlCol="0">
            <a:spAutoFit/>
          </a:bodyPr>
          <a:lstStyle/>
          <a:p>
            <a:pPr algn="ctr"/>
            <a:r>
              <a:rPr lang="it-IT" sz="1800" b="1" dirty="0">
                <a:effectLst/>
                <a:latin typeface="+mj-lt"/>
                <a:ea typeface="Times New Roman" panose="02020603050405020304" pitchFamily="18" charset="0"/>
                <a:cs typeface="Times New Roman" panose="02020603050405020304" pitchFamily="18" charset="0"/>
              </a:rPr>
              <a:t>CEQIP 2023</a:t>
            </a:r>
            <a:endParaRPr lang="en-US" sz="1600" dirty="0">
              <a:latin typeface="+mj-lt"/>
            </a:endParaRPr>
          </a:p>
        </p:txBody>
      </p:sp>
      <p:pic>
        <p:nvPicPr>
          <p:cNvPr id="3" name="Picture 6">
            <a:extLst>
              <a:ext uri="{FF2B5EF4-FFF2-40B4-BE49-F238E27FC236}">
                <a16:creationId xmlns:a16="http://schemas.microsoft.com/office/drawing/2014/main" id="{75294020-B5D9-332B-3DD4-F3B8C5E360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16" y="5140528"/>
            <a:ext cx="1829778" cy="840260"/>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5" name="Picture 2" descr="Home - ICTQT">
            <a:extLst>
              <a:ext uri="{FF2B5EF4-FFF2-40B4-BE49-F238E27FC236}">
                <a16:creationId xmlns:a16="http://schemas.microsoft.com/office/drawing/2014/main" id="{45287EE0-2D28-4BEF-304A-BFEA9DD27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078" y="5053488"/>
            <a:ext cx="926272" cy="926272"/>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41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E6"/>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5C6A80E-BE48-840C-4BC8-023B9CD89A42}"/>
              </a:ext>
            </a:extLst>
          </p:cNvPr>
          <p:cNvPicPr>
            <a:picLocks noChangeAspect="1"/>
          </p:cNvPicPr>
          <p:nvPr/>
        </p:nvPicPr>
        <p:blipFill>
          <a:blip r:embed="rId2"/>
          <a:stretch>
            <a:fillRect/>
          </a:stretch>
        </p:blipFill>
        <p:spPr>
          <a:xfrm>
            <a:off x="0" y="348509"/>
            <a:ext cx="9144000" cy="6357998"/>
          </a:xfrm>
          <a:prstGeom prst="rect">
            <a:avLst/>
          </a:prstGeom>
        </p:spPr>
      </p:pic>
      <mc:AlternateContent xmlns:mc="http://schemas.openxmlformats.org/markup-compatibility/2006" xmlns:p14="http://schemas.microsoft.com/office/powerpoint/2010/main">
        <mc:Choice Requires="p14">
          <p:contentPart p14:bwMode="auto" r:id="rId3">
            <p14:nvContentPartPr>
              <p14:cNvPr id="41" name="Input penna 40">
                <a:extLst>
                  <a:ext uri="{FF2B5EF4-FFF2-40B4-BE49-F238E27FC236}">
                    <a16:creationId xmlns:a16="http://schemas.microsoft.com/office/drawing/2014/main" id="{85C1AFCE-494F-5F1F-B285-0150440C366C}"/>
                  </a:ext>
                </a:extLst>
              </p14:cNvPr>
              <p14:cNvContentPartPr/>
              <p14:nvPr/>
            </p14:nvContentPartPr>
            <p14:xfrm>
              <a:off x="414229" y="2887838"/>
              <a:ext cx="1955880" cy="1571760"/>
            </p14:xfrm>
          </p:contentPart>
        </mc:Choice>
        <mc:Fallback xmlns="">
          <p:pic>
            <p:nvPicPr>
              <p:cNvPr id="41" name="Input penna 40">
                <a:extLst>
                  <a:ext uri="{FF2B5EF4-FFF2-40B4-BE49-F238E27FC236}">
                    <a16:creationId xmlns:a16="http://schemas.microsoft.com/office/drawing/2014/main" id="{85C1AFCE-494F-5F1F-B285-0150440C366C}"/>
                  </a:ext>
                </a:extLst>
              </p:cNvPr>
              <p:cNvPicPr/>
              <p:nvPr/>
            </p:nvPicPr>
            <p:blipFill>
              <a:blip r:embed="rId4"/>
              <a:stretch>
                <a:fillRect/>
              </a:stretch>
            </p:blipFill>
            <p:spPr>
              <a:xfrm>
                <a:off x="405229" y="2878838"/>
                <a:ext cx="1973520" cy="158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3" name="Input penna 42">
                <a:extLst>
                  <a:ext uri="{FF2B5EF4-FFF2-40B4-BE49-F238E27FC236}">
                    <a16:creationId xmlns:a16="http://schemas.microsoft.com/office/drawing/2014/main" id="{A0321855-B78E-05AE-CD5F-1034C772B08C}"/>
                  </a:ext>
                </a:extLst>
              </p14:cNvPr>
              <p14:cNvContentPartPr/>
              <p14:nvPr/>
            </p14:nvContentPartPr>
            <p14:xfrm>
              <a:off x="10972309" y="5339078"/>
              <a:ext cx="360" cy="2160"/>
            </p14:xfrm>
          </p:contentPart>
        </mc:Choice>
        <mc:Fallback xmlns="">
          <p:pic>
            <p:nvPicPr>
              <p:cNvPr id="43" name="Input penna 42">
                <a:extLst>
                  <a:ext uri="{FF2B5EF4-FFF2-40B4-BE49-F238E27FC236}">
                    <a16:creationId xmlns:a16="http://schemas.microsoft.com/office/drawing/2014/main" id="{A0321855-B78E-05AE-CD5F-1034C772B08C}"/>
                  </a:ext>
                </a:extLst>
              </p:cNvPr>
              <p:cNvPicPr/>
              <p:nvPr/>
            </p:nvPicPr>
            <p:blipFill>
              <a:blip r:embed="rId6"/>
              <a:stretch>
                <a:fillRect/>
              </a:stretch>
            </p:blipFill>
            <p:spPr>
              <a:xfrm>
                <a:off x="10963669" y="5330078"/>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 name="Input penna 43">
                <a:extLst>
                  <a:ext uri="{FF2B5EF4-FFF2-40B4-BE49-F238E27FC236}">
                    <a16:creationId xmlns:a16="http://schemas.microsoft.com/office/drawing/2014/main" id="{89AF6D11-F63F-8E25-2967-D4C251CAF42F}"/>
                  </a:ext>
                </a:extLst>
              </p14:cNvPr>
              <p14:cNvContentPartPr/>
              <p14:nvPr/>
            </p14:nvContentPartPr>
            <p14:xfrm>
              <a:off x="2367949" y="3136958"/>
              <a:ext cx="1979280" cy="1718280"/>
            </p14:xfrm>
          </p:contentPart>
        </mc:Choice>
        <mc:Fallback xmlns="">
          <p:pic>
            <p:nvPicPr>
              <p:cNvPr id="44" name="Input penna 43">
                <a:extLst>
                  <a:ext uri="{FF2B5EF4-FFF2-40B4-BE49-F238E27FC236}">
                    <a16:creationId xmlns:a16="http://schemas.microsoft.com/office/drawing/2014/main" id="{89AF6D11-F63F-8E25-2967-D4C251CAF42F}"/>
                  </a:ext>
                </a:extLst>
              </p:cNvPr>
              <p:cNvPicPr/>
              <p:nvPr/>
            </p:nvPicPr>
            <p:blipFill>
              <a:blip r:embed="rId8"/>
              <a:stretch>
                <a:fillRect/>
              </a:stretch>
            </p:blipFill>
            <p:spPr>
              <a:xfrm>
                <a:off x="2358949" y="3128318"/>
                <a:ext cx="1996920" cy="1735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5" name="Input penna 44">
                <a:extLst>
                  <a:ext uri="{FF2B5EF4-FFF2-40B4-BE49-F238E27FC236}">
                    <a16:creationId xmlns:a16="http://schemas.microsoft.com/office/drawing/2014/main" id="{CECD9839-BC59-5E4B-8E01-FD449A92D8A8}"/>
                  </a:ext>
                </a:extLst>
              </p14:cNvPr>
              <p14:cNvContentPartPr/>
              <p14:nvPr/>
            </p14:nvContentPartPr>
            <p14:xfrm>
              <a:off x="1930189" y="4352678"/>
              <a:ext cx="2227320" cy="2156400"/>
            </p14:xfrm>
          </p:contentPart>
        </mc:Choice>
        <mc:Fallback xmlns="">
          <p:pic>
            <p:nvPicPr>
              <p:cNvPr id="45" name="Input penna 44">
                <a:extLst>
                  <a:ext uri="{FF2B5EF4-FFF2-40B4-BE49-F238E27FC236}">
                    <a16:creationId xmlns:a16="http://schemas.microsoft.com/office/drawing/2014/main" id="{CECD9839-BC59-5E4B-8E01-FD449A92D8A8}"/>
                  </a:ext>
                </a:extLst>
              </p:cNvPr>
              <p:cNvPicPr/>
              <p:nvPr/>
            </p:nvPicPr>
            <p:blipFill>
              <a:blip r:embed="rId10"/>
              <a:stretch>
                <a:fillRect/>
              </a:stretch>
            </p:blipFill>
            <p:spPr>
              <a:xfrm>
                <a:off x="1921549" y="4343678"/>
                <a:ext cx="2244960" cy="217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Input penna 45">
                <a:extLst>
                  <a:ext uri="{FF2B5EF4-FFF2-40B4-BE49-F238E27FC236}">
                    <a16:creationId xmlns:a16="http://schemas.microsoft.com/office/drawing/2014/main" id="{6C01B793-CBD8-8C1C-DACB-47B1D85AAB90}"/>
                  </a:ext>
                </a:extLst>
              </p14:cNvPr>
              <p14:cNvContentPartPr/>
              <p14:nvPr/>
            </p14:nvContentPartPr>
            <p14:xfrm>
              <a:off x="485869" y="4281038"/>
              <a:ext cx="1938600" cy="1621440"/>
            </p14:xfrm>
          </p:contentPart>
        </mc:Choice>
        <mc:Fallback xmlns="">
          <p:pic>
            <p:nvPicPr>
              <p:cNvPr id="46" name="Input penna 45">
                <a:extLst>
                  <a:ext uri="{FF2B5EF4-FFF2-40B4-BE49-F238E27FC236}">
                    <a16:creationId xmlns:a16="http://schemas.microsoft.com/office/drawing/2014/main" id="{6C01B793-CBD8-8C1C-DACB-47B1D85AAB90}"/>
                  </a:ext>
                </a:extLst>
              </p:cNvPr>
              <p:cNvPicPr/>
              <p:nvPr/>
            </p:nvPicPr>
            <p:blipFill>
              <a:blip r:embed="rId12"/>
              <a:stretch>
                <a:fillRect/>
              </a:stretch>
            </p:blipFill>
            <p:spPr>
              <a:xfrm>
                <a:off x="476869" y="4272038"/>
                <a:ext cx="1956240" cy="1639080"/>
              </a:xfrm>
              <a:prstGeom prst="rect">
                <a:avLst/>
              </a:prstGeom>
            </p:spPr>
          </p:pic>
        </mc:Fallback>
      </mc:AlternateContent>
      <p:grpSp>
        <p:nvGrpSpPr>
          <p:cNvPr id="49" name="Gruppo 48">
            <a:extLst>
              <a:ext uri="{FF2B5EF4-FFF2-40B4-BE49-F238E27FC236}">
                <a16:creationId xmlns:a16="http://schemas.microsoft.com/office/drawing/2014/main" id="{063A43A2-2C7D-8346-E97B-E19A6527AD89}"/>
              </a:ext>
            </a:extLst>
          </p:cNvPr>
          <p:cNvGrpSpPr/>
          <p:nvPr/>
        </p:nvGrpSpPr>
        <p:grpSpPr>
          <a:xfrm>
            <a:off x="1485589" y="2234078"/>
            <a:ext cx="249840" cy="925920"/>
            <a:chOff x="1485589" y="2234078"/>
            <a:chExt cx="249840" cy="925920"/>
          </a:xfrm>
        </p:grpSpPr>
        <mc:AlternateContent xmlns:mc="http://schemas.openxmlformats.org/markup-compatibility/2006" xmlns:p14="http://schemas.microsoft.com/office/powerpoint/2010/main">
          <mc:Choice Requires="p14">
            <p:contentPart p14:bwMode="auto" r:id="rId13">
              <p14:nvContentPartPr>
                <p14:cNvPr id="47" name="Input penna 46">
                  <a:extLst>
                    <a:ext uri="{FF2B5EF4-FFF2-40B4-BE49-F238E27FC236}">
                      <a16:creationId xmlns:a16="http://schemas.microsoft.com/office/drawing/2014/main" id="{7301730B-C538-48EF-B6CC-4A2C5A211AD1}"/>
                    </a:ext>
                  </a:extLst>
                </p14:cNvPr>
                <p14:cNvContentPartPr/>
                <p14:nvPr/>
              </p14:nvContentPartPr>
              <p14:xfrm>
                <a:off x="1506109" y="2234078"/>
                <a:ext cx="229320" cy="919080"/>
              </p14:xfrm>
            </p:contentPart>
          </mc:Choice>
          <mc:Fallback xmlns="">
            <p:pic>
              <p:nvPicPr>
                <p:cNvPr id="47" name="Input penna 46">
                  <a:extLst>
                    <a:ext uri="{FF2B5EF4-FFF2-40B4-BE49-F238E27FC236}">
                      <a16:creationId xmlns:a16="http://schemas.microsoft.com/office/drawing/2014/main" id="{7301730B-C538-48EF-B6CC-4A2C5A211AD1}"/>
                    </a:ext>
                  </a:extLst>
                </p:cNvPr>
                <p:cNvPicPr/>
                <p:nvPr/>
              </p:nvPicPr>
              <p:blipFill>
                <a:blip r:embed="rId14"/>
                <a:stretch>
                  <a:fillRect/>
                </a:stretch>
              </p:blipFill>
              <p:spPr>
                <a:xfrm>
                  <a:off x="1497469" y="2225078"/>
                  <a:ext cx="246960" cy="936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 name="Input penna 47">
                  <a:extLst>
                    <a:ext uri="{FF2B5EF4-FFF2-40B4-BE49-F238E27FC236}">
                      <a16:creationId xmlns:a16="http://schemas.microsoft.com/office/drawing/2014/main" id="{CE6F8EC8-3499-C953-F8BB-604E5491346E}"/>
                    </a:ext>
                  </a:extLst>
                </p14:cNvPr>
                <p14:cNvContentPartPr/>
                <p14:nvPr/>
              </p14:nvContentPartPr>
              <p14:xfrm>
                <a:off x="1485589" y="3034358"/>
                <a:ext cx="159840" cy="125640"/>
              </p14:xfrm>
            </p:contentPart>
          </mc:Choice>
          <mc:Fallback xmlns="">
            <p:pic>
              <p:nvPicPr>
                <p:cNvPr id="48" name="Input penna 47">
                  <a:extLst>
                    <a:ext uri="{FF2B5EF4-FFF2-40B4-BE49-F238E27FC236}">
                      <a16:creationId xmlns:a16="http://schemas.microsoft.com/office/drawing/2014/main" id="{CE6F8EC8-3499-C953-F8BB-604E5491346E}"/>
                    </a:ext>
                  </a:extLst>
                </p:cNvPr>
                <p:cNvPicPr/>
                <p:nvPr/>
              </p:nvPicPr>
              <p:blipFill>
                <a:blip r:embed="rId16"/>
                <a:stretch>
                  <a:fillRect/>
                </a:stretch>
              </p:blipFill>
              <p:spPr>
                <a:xfrm>
                  <a:off x="1476949" y="3025358"/>
                  <a:ext cx="177480" cy="143280"/>
                </a:xfrm>
                <a:prstGeom prst="rect">
                  <a:avLst/>
                </a:prstGeom>
              </p:spPr>
            </p:pic>
          </mc:Fallback>
        </mc:AlternateContent>
      </p:grpSp>
      <p:grpSp>
        <p:nvGrpSpPr>
          <p:cNvPr id="52" name="Gruppo 51">
            <a:extLst>
              <a:ext uri="{FF2B5EF4-FFF2-40B4-BE49-F238E27FC236}">
                <a16:creationId xmlns:a16="http://schemas.microsoft.com/office/drawing/2014/main" id="{348EC07D-F900-C751-CA4D-E31E49F28CDE}"/>
              </a:ext>
            </a:extLst>
          </p:cNvPr>
          <p:cNvGrpSpPr/>
          <p:nvPr/>
        </p:nvGrpSpPr>
        <p:grpSpPr>
          <a:xfrm>
            <a:off x="289309" y="1735118"/>
            <a:ext cx="454680" cy="2218320"/>
            <a:chOff x="289309" y="1735118"/>
            <a:chExt cx="454680" cy="2218320"/>
          </a:xfrm>
        </p:grpSpPr>
        <mc:AlternateContent xmlns:mc="http://schemas.openxmlformats.org/markup-compatibility/2006" xmlns:p14="http://schemas.microsoft.com/office/powerpoint/2010/main">
          <mc:Choice Requires="p14">
            <p:contentPart p14:bwMode="auto" r:id="rId17">
              <p14:nvContentPartPr>
                <p14:cNvPr id="50" name="Input penna 49">
                  <a:extLst>
                    <a:ext uri="{FF2B5EF4-FFF2-40B4-BE49-F238E27FC236}">
                      <a16:creationId xmlns:a16="http://schemas.microsoft.com/office/drawing/2014/main" id="{8201EC08-76E7-91BD-BA37-2C1EC45F5EEE}"/>
                    </a:ext>
                  </a:extLst>
                </p14:cNvPr>
                <p14:cNvContentPartPr/>
                <p14:nvPr/>
              </p14:nvContentPartPr>
              <p14:xfrm>
                <a:off x="289309" y="1735118"/>
                <a:ext cx="417240" cy="2161440"/>
              </p14:xfrm>
            </p:contentPart>
          </mc:Choice>
          <mc:Fallback xmlns="">
            <p:pic>
              <p:nvPicPr>
                <p:cNvPr id="50" name="Input penna 49">
                  <a:extLst>
                    <a:ext uri="{FF2B5EF4-FFF2-40B4-BE49-F238E27FC236}">
                      <a16:creationId xmlns:a16="http://schemas.microsoft.com/office/drawing/2014/main" id="{8201EC08-76E7-91BD-BA37-2C1EC45F5EEE}"/>
                    </a:ext>
                  </a:extLst>
                </p:cNvPr>
                <p:cNvPicPr/>
                <p:nvPr/>
              </p:nvPicPr>
              <p:blipFill>
                <a:blip r:embed="rId18"/>
                <a:stretch>
                  <a:fillRect/>
                </a:stretch>
              </p:blipFill>
              <p:spPr>
                <a:xfrm>
                  <a:off x="280309" y="1726478"/>
                  <a:ext cx="434880" cy="2179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1" name="Input penna 50">
                  <a:extLst>
                    <a:ext uri="{FF2B5EF4-FFF2-40B4-BE49-F238E27FC236}">
                      <a16:creationId xmlns:a16="http://schemas.microsoft.com/office/drawing/2014/main" id="{A5C182C2-4A3B-1381-E1D3-E78C2AD8873E}"/>
                    </a:ext>
                  </a:extLst>
                </p14:cNvPr>
                <p14:cNvContentPartPr/>
                <p14:nvPr/>
              </p14:nvContentPartPr>
              <p14:xfrm>
                <a:off x="492709" y="3698918"/>
                <a:ext cx="251280" cy="254520"/>
              </p14:xfrm>
            </p:contentPart>
          </mc:Choice>
          <mc:Fallback xmlns="">
            <p:pic>
              <p:nvPicPr>
                <p:cNvPr id="51" name="Input penna 50">
                  <a:extLst>
                    <a:ext uri="{FF2B5EF4-FFF2-40B4-BE49-F238E27FC236}">
                      <a16:creationId xmlns:a16="http://schemas.microsoft.com/office/drawing/2014/main" id="{A5C182C2-4A3B-1381-E1D3-E78C2AD8873E}"/>
                    </a:ext>
                  </a:extLst>
                </p:cNvPr>
                <p:cNvPicPr/>
                <p:nvPr/>
              </p:nvPicPr>
              <p:blipFill>
                <a:blip r:embed="rId20"/>
                <a:stretch>
                  <a:fillRect/>
                </a:stretch>
              </p:blipFill>
              <p:spPr>
                <a:xfrm>
                  <a:off x="484069" y="3689918"/>
                  <a:ext cx="268920" cy="272160"/>
                </a:xfrm>
                <a:prstGeom prst="rect">
                  <a:avLst/>
                </a:prstGeom>
              </p:spPr>
            </p:pic>
          </mc:Fallback>
        </mc:AlternateContent>
      </p:grpSp>
      <p:pic>
        <p:nvPicPr>
          <p:cNvPr id="58" name="Immagine 57">
            <a:extLst>
              <a:ext uri="{FF2B5EF4-FFF2-40B4-BE49-F238E27FC236}">
                <a16:creationId xmlns:a16="http://schemas.microsoft.com/office/drawing/2014/main" id="{9A934B3D-EEC3-C0A4-0B13-F3640566267F}"/>
              </a:ext>
            </a:extLst>
          </p:cNvPr>
          <p:cNvPicPr>
            <a:picLocks noChangeAspect="1"/>
          </p:cNvPicPr>
          <p:nvPr/>
        </p:nvPicPr>
        <p:blipFill>
          <a:blip r:embed="rId21"/>
          <a:stretch>
            <a:fillRect/>
          </a:stretch>
        </p:blipFill>
        <p:spPr>
          <a:xfrm>
            <a:off x="105861" y="533322"/>
            <a:ext cx="3400900" cy="1019317"/>
          </a:xfrm>
          <a:prstGeom prst="rect">
            <a:avLst/>
          </a:prstGeom>
        </p:spPr>
      </p:pic>
      <p:pic>
        <p:nvPicPr>
          <p:cNvPr id="59" name="Immagine 58">
            <a:extLst>
              <a:ext uri="{FF2B5EF4-FFF2-40B4-BE49-F238E27FC236}">
                <a16:creationId xmlns:a16="http://schemas.microsoft.com/office/drawing/2014/main" id="{90BD1722-05DE-55DC-6EFF-81A5A14681FD}"/>
              </a:ext>
            </a:extLst>
          </p:cNvPr>
          <p:cNvPicPr>
            <a:picLocks noChangeAspect="1"/>
          </p:cNvPicPr>
          <p:nvPr/>
        </p:nvPicPr>
        <p:blipFill rotWithShape="1">
          <a:blip r:embed="rId21"/>
          <a:srcRect l="28783"/>
          <a:stretch/>
        </p:blipFill>
        <p:spPr>
          <a:xfrm>
            <a:off x="1239318" y="1583944"/>
            <a:ext cx="2422017" cy="1019317"/>
          </a:xfrm>
          <a:prstGeom prst="rect">
            <a:avLst/>
          </a:prstGeom>
        </p:spPr>
      </p:pic>
      <p:pic>
        <p:nvPicPr>
          <p:cNvPr id="61" name="Immagine 60">
            <a:extLst>
              <a:ext uri="{FF2B5EF4-FFF2-40B4-BE49-F238E27FC236}">
                <a16:creationId xmlns:a16="http://schemas.microsoft.com/office/drawing/2014/main" id="{EC84EA53-52E7-FD75-392B-0C562623F221}"/>
              </a:ext>
            </a:extLst>
          </p:cNvPr>
          <p:cNvPicPr>
            <a:picLocks noChangeAspect="1"/>
          </p:cNvPicPr>
          <p:nvPr/>
        </p:nvPicPr>
        <p:blipFill>
          <a:blip r:embed="rId22"/>
          <a:stretch>
            <a:fillRect/>
          </a:stretch>
        </p:blipFill>
        <p:spPr>
          <a:xfrm>
            <a:off x="474200" y="1924317"/>
            <a:ext cx="924054" cy="304843"/>
          </a:xfrm>
          <a:prstGeom prst="rect">
            <a:avLst/>
          </a:prstGeom>
        </p:spPr>
      </p:pic>
      <p:pic>
        <p:nvPicPr>
          <p:cNvPr id="3" name="Immagine 2">
            <a:extLst>
              <a:ext uri="{FF2B5EF4-FFF2-40B4-BE49-F238E27FC236}">
                <a16:creationId xmlns:a16="http://schemas.microsoft.com/office/drawing/2014/main" id="{525F8CF2-DAFE-13CD-72F4-D6BE48C74551}"/>
              </a:ext>
            </a:extLst>
          </p:cNvPr>
          <p:cNvPicPr>
            <a:picLocks noChangeAspect="1"/>
          </p:cNvPicPr>
          <p:nvPr/>
        </p:nvPicPr>
        <p:blipFill>
          <a:blip r:embed="rId23"/>
          <a:stretch>
            <a:fillRect/>
          </a:stretch>
        </p:blipFill>
        <p:spPr>
          <a:xfrm>
            <a:off x="1395183" y="1742693"/>
            <a:ext cx="1476581" cy="857370"/>
          </a:xfrm>
          <a:prstGeom prst="rect">
            <a:avLst/>
          </a:prstGeom>
        </p:spPr>
      </p:pic>
      <p:sp>
        <p:nvSpPr>
          <p:cNvPr id="2" name="CasellaDiTesto 1">
            <a:extLst>
              <a:ext uri="{FF2B5EF4-FFF2-40B4-BE49-F238E27FC236}">
                <a16:creationId xmlns:a16="http://schemas.microsoft.com/office/drawing/2014/main" id="{A7CC93EB-AA78-7A9F-F6EE-66BDBFBD5304}"/>
              </a:ext>
            </a:extLst>
          </p:cNvPr>
          <p:cNvSpPr txBox="1"/>
          <p:nvPr/>
        </p:nvSpPr>
        <p:spPr>
          <a:xfrm>
            <a:off x="612294" y="116594"/>
            <a:ext cx="3858749" cy="461665"/>
          </a:xfrm>
          <a:prstGeom prst="rect">
            <a:avLst/>
          </a:prstGeom>
          <a:noFill/>
        </p:spPr>
        <p:txBody>
          <a:bodyPr wrap="none" rtlCol="0">
            <a:spAutoFit/>
          </a:bodyPr>
          <a:lstStyle/>
          <a:p>
            <a:r>
              <a:rPr lang="it-IT" sz="2400" dirty="0" err="1">
                <a:solidFill>
                  <a:schemeClr val="bg1"/>
                </a:solidFill>
              </a:rPr>
              <a:t>Preparation</a:t>
            </a:r>
            <a:r>
              <a:rPr lang="it-IT" sz="2400" dirty="0">
                <a:solidFill>
                  <a:schemeClr val="bg1"/>
                </a:solidFill>
              </a:rPr>
              <a:t> </a:t>
            </a:r>
            <a:r>
              <a:rPr lang="it-IT" sz="2400" dirty="0" err="1">
                <a:solidFill>
                  <a:schemeClr val="bg1"/>
                </a:solidFill>
              </a:rPr>
              <a:t>contextual</a:t>
            </a:r>
            <a:r>
              <a:rPr lang="it-IT" sz="2400" dirty="0">
                <a:solidFill>
                  <a:schemeClr val="bg1"/>
                </a:solidFill>
              </a:rPr>
              <a:t> model</a:t>
            </a:r>
            <a:endParaRPr lang="en-GB" sz="2400" dirty="0">
              <a:solidFill>
                <a:schemeClr val="bg1"/>
              </a:solidFill>
            </a:endParaRPr>
          </a:p>
        </p:txBody>
      </p:sp>
    </p:spTree>
    <p:extLst>
      <p:ext uri="{BB962C8B-B14F-4D97-AF65-F5344CB8AC3E}">
        <p14:creationId xmlns:p14="http://schemas.microsoft.com/office/powerpoint/2010/main" val="412447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C75FB10-0177-9D7D-161D-E61F4D2CF5FF}"/>
              </a:ext>
            </a:extLst>
          </p:cNvPr>
          <p:cNvSpPr txBox="1"/>
          <p:nvPr/>
        </p:nvSpPr>
        <p:spPr>
          <a:xfrm>
            <a:off x="1227117" y="2107323"/>
            <a:ext cx="6281057" cy="1077218"/>
          </a:xfrm>
          <a:prstGeom prst="rect">
            <a:avLst/>
          </a:prstGeom>
          <a:noFill/>
        </p:spPr>
        <p:txBody>
          <a:bodyPr wrap="square" rtlCol="0">
            <a:spAutoFit/>
          </a:bodyPr>
          <a:lstStyle/>
          <a:p>
            <a:pPr algn="ctr"/>
            <a:r>
              <a:rPr lang="it-IT" sz="3200" dirty="0">
                <a:latin typeface="+mj-lt"/>
              </a:rPr>
              <a:t>In a preparation noncontextual ontological model</a:t>
            </a:r>
            <a:endParaRPr lang="en-GB" sz="3200" dirty="0">
              <a:latin typeface="+mj-lt"/>
            </a:endParaRPr>
          </a:p>
        </p:txBody>
      </p:sp>
      <p:pic>
        <p:nvPicPr>
          <p:cNvPr id="3" name="Picture 2" descr="\documentclass{article}&#10;\usepackage{amsmath,amssymb,color}&#10;\pagestyle{empty}&#10;&#10;&#10;\begin{document}&#10;\noindent&#10;\begin{center}&#10;\textcolor{white}{&#10;$P\simeq P^\prime\Longrightarrow&#10;\mu(\lambda|P)=\mu(\lambda|P^\prime)&#10;$&#10;}&#10;\end{center}&#10;&#10;\end{document}" title="IguanaTex Bitmap Display">
            <a:extLst>
              <a:ext uri="{FF2B5EF4-FFF2-40B4-BE49-F238E27FC236}">
                <a16:creationId xmlns:a16="http://schemas.microsoft.com/office/drawing/2014/main" id="{9E713FA5-F6A1-0C3A-167B-89901BE49E77}"/>
              </a:ext>
            </a:extLst>
          </p:cNvPr>
          <p:cNvPicPr>
            <a:picLocks noChangeAspect="1"/>
          </p:cNvPicPr>
          <p:nvPr>
            <p:custDataLst>
              <p:tags r:id="rId1"/>
            </p:custDataLst>
          </p:nvPr>
        </p:nvPicPr>
        <p:blipFill>
          <a:blip r:embed="rId3"/>
          <a:stretch>
            <a:fillRect/>
          </a:stretch>
        </p:blipFill>
        <p:spPr>
          <a:xfrm>
            <a:off x="2453404" y="3693647"/>
            <a:ext cx="3253331" cy="254476"/>
          </a:xfrm>
          <a:prstGeom prst="rect">
            <a:avLst/>
          </a:prstGeom>
        </p:spPr>
      </p:pic>
    </p:spTree>
    <p:extLst>
      <p:ext uri="{BB962C8B-B14F-4D97-AF65-F5344CB8AC3E}">
        <p14:creationId xmlns:p14="http://schemas.microsoft.com/office/powerpoint/2010/main" val="2305618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C554548-49FB-5349-BB2D-2DBD02268761}"/>
              </a:ext>
            </a:extLst>
          </p:cNvPr>
          <p:cNvSpPr txBox="1"/>
          <p:nvPr/>
        </p:nvSpPr>
        <p:spPr>
          <a:xfrm>
            <a:off x="347472" y="1615686"/>
            <a:ext cx="8278368" cy="4093428"/>
          </a:xfrm>
          <a:prstGeom prst="rect">
            <a:avLst/>
          </a:prstGeom>
          <a:noFill/>
        </p:spPr>
        <p:txBody>
          <a:bodyPr wrap="square" rtlCol="0">
            <a:spAutoFit/>
          </a:bodyPr>
          <a:lstStyle/>
          <a:p>
            <a:pPr marL="285750" indent="-285750">
              <a:buFont typeface="Arial" panose="020B0604020202020204" pitchFamily="34" charset="0"/>
              <a:buChar char="•"/>
            </a:pPr>
            <a:r>
              <a:rPr lang="it-IT" sz="2000" dirty="0">
                <a:solidFill>
                  <a:schemeClr val="bg1">
                    <a:lumMod val="50000"/>
                  </a:schemeClr>
                </a:solidFill>
              </a:rPr>
              <a:t>Mathematical </a:t>
            </a:r>
            <a:r>
              <a:rPr lang="it-IT" sz="2000" dirty="0" err="1">
                <a:solidFill>
                  <a:schemeClr val="bg1">
                    <a:lumMod val="50000"/>
                  </a:schemeClr>
                </a:solidFill>
              </a:rPr>
              <a:t>notion</a:t>
            </a:r>
            <a:r>
              <a:rPr lang="it-IT" sz="2000" dirty="0">
                <a:solidFill>
                  <a:schemeClr val="bg1">
                    <a:lumMod val="50000"/>
                  </a:schemeClr>
                </a:solidFill>
              </a:rPr>
              <a:t> </a:t>
            </a:r>
            <a:r>
              <a:rPr lang="it-IT" sz="2000" dirty="0" err="1">
                <a:solidFill>
                  <a:schemeClr val="bg1">
                    <a:lumMod val="50000"/>
                  </a:schemeClr>
                </a:solidFill>
              </a:rPr>
              <a:t>establishing</a:t>
            </a:r>
            <a:r>
              <a:rPr lang="it-IT" sz="2000" dirty="0">
                <a:solidFill>
                  <a:schemeClr val="bg1">
                    <a:lumMod val="50000"/>
                  </a:schemeClr>
                </a:solidFill>
              </a:rPr>
              <a:t> a </a:t>
            </a:r>
            <a:r>
              <a:rPr lang="it-IT" sz="2000" dirty="0" err="1">
                <a:solidFill>
                  <a:schemeClr val="bg1">
                    <a:lumMod val="50000"/>
                  </a:schemeClr>
                </a:solidFill>
              </a:rPr>
              <a:t>boundary</a:t>
            </a:r>
            <a:r>
              <a:rPr lang="it-IT" sz="2000" dirty="0">
                <a:solidFill>
                  <a:schemeClr val="bg1">
                    <a:lumMod val="50000"/>
                  </a:schemeClr>
                </a:solidFill>
              </a:rPr>
              <a:t> </a:t>
            </a:r>
            <a:r>
              <a:rPr lang="it-IT" sz="2000" dirty="0" err="1">
                <a:solidFill>
                  <a:schemeClr val="bg1">
                    <a:lumMod val="50000"/>
                  </a:schemeClr>
                </a:solidFill>
              </a:rPr>
              <a:t>between</a:t>
            </a:r>
            <a:r>
              <a:rPr lang="it-IT" sz="2000" dirty="0">
                <a:solidFill>
                  <a:schemeClr val="bg1">
                    <a:lumMod val="50000"/>
                  </a:schemeClr>
                </a:solidFill>
              </a:rPr>
              <a:t> </a:t>
            </a:r>
            <a:r>
              <a:rPr lang="it-IT" sz="2000" dirty="0" err="1">
                <a:solidFill>
                  <a:schemeClr val="bg1">
                    <a:lumMod val="50000"/>
                  </a:schemeClr>
                </a:solidFill>
              </a:rPr>
              <a:t>what</a:t>
            </a:r>
            <a:r>
              <a:rPr lang="it-IT" sz="2000" dirty="0">
                <a:solidFill>
                  <a:schemeClr val="bg1">
                    <a:lumMod val="50000"/>
                  </a:schemeClr>
                </a:solidFill>
              </a:rPr>
              <a:t> </a:t>
            </a:r>
            <a:r>
              <a:rPr lang="it-IT" sz="2000" dirty="0" err="1">
                <a:solidFill>
                  <a:schemeClr val="bg1">
                    <a:lumMod val="50000"/>
                  </a:schemeClr>
                </a:solidFill>
              </a:rPr>
              <a:t>is</a:t>
            </a:r>
            <a:r>
              <a:rPr lang="it-IT" sz="2000" dirty="0">
                <a:solidFill>
                  <a:schemeClr val="bg1">
                    <a:lumMod val="50000"/>
                  </a:schemeClr>
                </a:solidFill>
              </a:rPr>
              <a:t> </a:t>
            </a:r>
            <a:r>
              <a:rPr lang="it-IT" sz="2000" dirty="0" err="1">
                <a:solidFill>
                  <a:schemeClr val="bg1">
                    <a:lumMod val="50000"/>
                  </a:schemeClr>
                </a:solidFill>
              </a:rPr>
              <a:t>interpretationally</a:t>
            </a:r>
            <a:r>
              <a:rPr lang="it-IT" sz="2000" dirty="0">
                <a:solidFill>
                  <a:schemeClr val="bg1">
                    <a:lumMod val="50000"/>
                  </a:schemeClr>
                </a:solidFill>
              </a:rPr>
              <a:t> </a:t>
            </a:r>
            <a:r>
              <a:rPr lang="it-IT" sz="2000" dirty="0" err="1">
                <a:solidFill>
                  <a:schemeClr val="bg1">
                    <a:lumMod val="50000"/>
                  </a:schemeClr>
                </a:solidFill>
              </a:rPr>
              <a:t>problematic</a:t>
            </a:r>
            <a:r>
              <a:rPr lang="it-IT" sz="2000" dirty="0">
                <a:solidFill>
                  <a:schemeClr val="bg1">
                    <a:lumMod val="50000"/>
                  </a:schemeClr>
                </a:solidFill>
              </a:rPr>
              <a:t> and </a:t>
            </a:r>
            <a:r>
              <a:rPr lang="it-IT" sz="2000" dirty="0" err="1">
                <a:solidFill>
                  <a:schemeClr val="bg1">
                    <a:lumMod val="50000"/>
                  </a:schemeClr>
                </a:solidFill>
              </a:rPr>
              <a:t>what</a:t>
            </a:r>
            <a:r>
              <a:rPr lang="it-IT" sz="2000" dirty="0">
                <a:solidFill>
                  <a:schemeClr val="bg1">
                    <a:lumMod val="50000"/>
                  </a:schemeClr>
                </a:solidFill>
              </a:rPr>
              <a:t> </a:t>
            </a:r>
            <a:r>
              <a:rPr lang="it-IT" sz="2000" dirty="0" err="1">
                <a:solidFill>
                  <a:schemeClr val="bg1">
                    <a:lumMod val="50000"/>
                  </a:schemeClr>
                </a:solidFill>
              </a:rPr>
              <a:t>is</a:t>
            </a:r>
            <a:r>
              <a:rPr lang="it-IT" sz="2000" dirty="0">
                <a:solidFill>
                  <a:schemeClr val="bg1">
                    <a:lumMod val="50000"/>
                  </a:schemeClr>
                </a:solidFill>
              </a:rPr>
              <a:t> </a:t>
            </a:r>
            <a:r>
              <a:rPr lang="it-IT" sz="2000" dirty="0" err="1">
                <a:solidFill>
                  <a:schemeClr val="bg1">
                    <a:lumMod val="50000"/>
                  </a:schemeClr>
                </a:solidFill>
              </a:rPr>
              <a:t>not</a:t>
            </a:r>
            <a:r>
              <a:rPr lang="it-IT" sz="2000" dirty="0">
                <a:solidFill>
                  <a:schemeClr val="bg1">
                    <a:lumMod val="50000"/>
                  </a:schemeClr>
                </a:solidFill>
              </a:rPr>
              <a:t>.</a:t>
            </a:r>
          </a:p>
          <a:p>
            <a:pPr marL="285750" indent="-285750">
              <a:buFont typeface="Arial" panose="020B0604020202020204" pitchFamily="34" charset="0"/>
              <a:buChar char="•"/>
            </a:pPr>
            <a:endParaRPr lang="it-IT" sz="2000" dirty="0">
              <a:solidFill>
                <a:schemeClr val="bg1">
                  <a:lumMod val="50000"/>
                </a:schemeClr>
              </a:solidFill>
            </a:endParaRPr>
          </a:p>
          <a:p>
            <a:endParaRPr lang="it-IT" sz="2000" dirty="0">
              <a:solidFill>
                <a:schemeClr val="bg1">
                  <a:lumMod val="50000"/>
                </a:schemeClr>
              </a:solidFill>
            </a:endParaRPr>
          </a:p>
          <a:p>
            <a:pPr marL="285750" indent="-285750">
              <a:buFont typeface="Arial" panose="020B0604020202020204" pitchFamily="34" charset="0"/>
              <a:buChar char="•"/>
            </a:pPr>
            <a:r>
              <a:rPr lang="it-IT" sz="2000" dirty="0" err="1">
                <a:solidFill>
                  <a:schemeClr val="bg1">
                    <a:lumMod val="50000"/>
                  </a:schemeClr>
                </a:solidFill>
              </a:rPr>
              <a:t>Applicable</a:t>
            </a:r>
            <a:r>
              <a:rPr lang="it-IT" sz="2000" dirty="0">
                <a:solidFill>
                  <a:schemeClr val="bg1">
                    <a:lumMod val="50000"/>
                  </a:schemeClr>
                </a:solidFill>
              </a:rPr>
              <a:t> to a </a:t>
            </a:r>
            <a:r>
              <a:rPr lang="it-IT" sz="2000" dirty="0" err="1">
                <a:solidFill>
                  <a:schemeClr val="bg1">
                    <a:lumMod val="50000"/>
                  </a:schemeClr>
                </a:solidFill>
              </a:rPr>
              <a:t>broad</a:t>
            </a:r>
            <a:r>
              <a:rPr lang="it-IT" sz="2000" dirty="0">
                <a:solidFill>
                  <a:schemeClr val="bg1">
                    <a:lumMod val="50000"/>
                  </a:schemeClr>
                </a:solidFill>
              </a:rPr>
              <a:t> </a:t>
            </a:r>
            <a:r>
              <a:rPr lang="it-IT" sz="2000" dirty="0" err="1">
                <a:solidFill>
                  <a:schemeClr val="bg1">
                    <a:lumMod val="50000"/>
                  </a:schemeClr>
                </a:solidFill>
              </a:rPr>
              <a:t>range</a:t>
            </a:r>
            <a:r>
              <a:rPr lang="it-IT" sz="2000" dirty="0">
                <a:solidFill>
                  <a:schemeClr val="bg1">
                    <a:lumMod val="50000"/>
                  </a:schemeClr>
                </a:solidFill>
              </a:rPr>
              <a:t> of </a:t>
            </a:r>
            <a:r>
              <a:rPr lang="it-IT" sz="2000" dirty="0" err="1">
                <a:solidFill>
                  <a:schemeClr val="bg1">
                    <a:lumMod val="50000"/>
                  </a:schemeClr>
                </a:solidFill>
              </a:rPr>
              <a:t>physical</a:t>
            </a:r>
            <a:r>
              <a:rPr lang="it-IT" sz="2000" dirty="0">
                <a:solidFill>
                  <a:schemeClr val="bg1">
                    <a:lumMod val="50000"/>
                  </a:schemeClr>
                </a:solidFill>
              </a:rPr>
              <a:t> </a:t>
            </a:r>
            <a:r>
              <a:rPr lang="it-IT" sz="2000" dirty="0" err="1">
                <a:solidFill>
                  <a:schemeClr val="bg1">
                    <a:lumMod val="50000"/>
                  </a:schemeClr>
                </a:solidFill>
              </a:rPr>
              <a:t>scenarios</a:t>
            </a:r>
            <a:r>
              <a:rPr lang="it-IT" sz="2000" dirty="0">
                <a:solidFill>
                  <a:schemeClr val="bg1">
                    <a:lumMod val="50000"/>
                  </a:schemeClr>
                </a:solidFill>
              </a:rPr>
              <a:t>.</a:t>
            </a: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r>
              <a:rPr lang="it-IT" sz="2000" dirty="0" err="1">
                <a:solidFill>
                  <a:schemeClr val="bg1">
                    <a:lumMod val="50000"/>
                  </a:schemeClr>
                </a:solidFill>
              </a:rPr>
              <a:t>Subject</a:t>
            </a:r>
            <a:r>
              <a:rPr lang="it-IT" sz="2000" dirty="0">
                <a:solidFill>
                  <a:schemeClr val="bg1">
                    <a:lumMod val="50000"/>
                  </a:schemeClr>
                </a:solidFill>
              </a:rPr>
              <a:t> to </a:t>
            </a:r>
            <a:r>
              <a:rPr lang="it-IT" sz="2000" dirty="0" err="1">
                <a:solidFill>
                  <a:schemeClr val="bg1">
                    <a:lumMod val="50000"/>
                  </a:schemeClr>
                </a:solidFill>
              </a:rPr>
              <a:t>direct</a:t>
            </a:r>
            <a:r>
              <a:rPr lang="it-IT" sz="2000" dirty="0">
                <a:solidFill>
                  <a:schemeClr val="bg1">
                    <a:lumMod val="50000"/>
                  </a:schemeClr>
                </a:solidFill>
              </a:rPr>
              <a:t> </a:t>
            </a:r>
            <a:r>
              <a:rPr lang="it-IT" sz="2000" dirty="0" err="1">
                <a:solidFill>
                  <a:schemeClr val="bg1">
                    <a:lumMod val="50000"/>
                  </a:schemeClr>
                </a:solidFill>
              </a:rPr>
              <a:t>experimental</a:t>
            </a:r>
            <a:r>
              <a:rPr lang="it-IT" sz="2000" dirty="0">
                <a:solidFill>
                  <a:schemeClr val="bg1">
                    <a:lumMod val="50000"/>
                  </a:schemeClr>
                </a:solidFill>
              </a:rPr>
              <a:t> test.</a:t>
            </a: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r>
              <a:rPr lang="it-IT" sz="2000" dirty="0" err="1">
                <a:solidFill>
                  <a:schemeClr val="bg1">
                    <a:lumMod val="50000"/>
                  </a:schemeClr>
                </a:solidFill>
              </a:rPr>
              <a:t>Constitutes</a:t>
            </a:r>
            <a:r>
              <a:rPr lang="it-IT" sz="2000" dirty="0">
                <a:solidFill>
                  <a:schemeClr val="bg1">
                    <a:lumMod val="50000"/>
                  </a:schemeClr>
                </a:solidFill>
              </a:rPr>
              <a:t> a </a:t>
            </a:r>
            <a:r>
              <a:rPr lang="it-IT" sz="2000" dirty="0" err="1">
                <a:solidFill>
                  <a:schemeClr val="bg1">
                    <a:lumMod val="50000"/>
                  </a:schemeClr>
                </a:solidFill>
              </a:rPr>
              <a:t>resource</a:t>
            </a:r>
            <a:r>
              <a:rPr lang="it-IT" sz="2000" dirty="0">
                <a:solidFill>
                  <a:schemeClr val="bg1">
                    <a:lumMod val="50000"/>
                  </a:schemeClr>
                </a:solidFill>
              </a:rPr>
              <a:t>.</a:t>
            </a:r>
          </a:p>
        </p:txBody>
      </p:sp>
      <p:sp>
        <p:nvSpPr>
          <p:cNvPr id="2" name="Rectangle 1">
            <a:extLst>
              <a:ext uri="{FF2B5EF4-FFF2-40B4-BE49-F238E27FC236}">
                <a16:creationId xmlns:a16="http://schemas.microsoft.com/office/drawing/2014/main" id="{2C1BE8DE-4297-B413-0D90-B9A1ED70C772}"/>
              </a:ext>
            </a:extLst>
          </p:cNvPr>
          <p:cNvSpPr/>
          <p:nvPr/>
        </p:nvSpPr>
        <p:spPr>
          <a:xfrm>
            <a:off x="0" y="0"/>
            <a:ext cx="9144000" cy="5016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AACE76-6FFC-7154-A4F6-3FD3C449B9FA}"/>
              </a:ext>
            </a:extLst>
          </p:cNvPr>
          <p:cNvSpPr txBox="1">
            <a:spLocks noChangeArrowheads="1"/>
          </p:cNvSpPr>
          <p:nvPr/>
        </p:nvSpPr>
        <p:spPr bwMode="auto">
          <a:xfrm>
            <a:off x="26988" y="115888"/>
            <a:ext cx="5086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latin typeface="+mj-lt"/>
              </a:rPr>
              <a:t>Criteria for a good notion of classicality</a:t>
            </a:r>
          </a:p>
        </p:txBody>
      </p:sp>
    </p:spTree>
    <p:extLst>
      <p:ext uri="{BB962C8B-B14F-4D97-AF65-F5344CB8AC3E}">
        <p14:creationId xmlns:p14="http://schemas.microsoft.com/office/powerpoint/2010/main" val="150226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7ADA7-9FFB-7245-8B39-C996B0F950A4}"/>
              </a:ext>
            </a:extLst>
          </p:cNvPr>
          <p:cNvSpPr/>
          <p:nvPr/>
        </p:nvSpPr>
        <p:spPr>
          <a:xfrm>
            <a:off x="0" y="0"/>
            <a:ext cx="9144000" cy="5016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3BF14F-9D27-EB45-A009-11D11A2AC4B7}"/>
              </a:ext>
            </a:extLst>
          </p:cNvPr>
          <p:cNvSpPr txBox="1">
            <a:spLocks noChangeArrowheads="1"/>
          </p:cNvSpPr>
          <p:nvPr/>
        </p:nvSpPr>
        <p:spPr bwMode="auto">
          <a:xfrm>
            <a:off x="26988" y="115888"/>
            <a:ext cx="5086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latin typeface="+mj-lt"/>
              </a:rPr>
              <a:t>Criteria for a good notion of classicality</a:t>
            </a:r>
          </a:p>
        </p:txBody>
      </p:sp>
      <p:sp>
        <p:nvSpPr>
          <p:cNvPr id="9" name="TextBox 8">
            <a:extLst>
              <a:ext uri="{FF2B5EF4-FFF2-40B4-BE49-F238E27FC236}">
                <a16:creationId xmlns:a16="http://schemas.microsoft.com/office/drawing/2014/main" id="{5C554548-49FB-5349-BB2D-2DBD02268761}"/>
              </a:ext>
            </a:extLst>
          </p:cNvPr>
          <p:cNvSpPr txBox="1"/>
          <p:nvPr/>
        </p:nvSpPr>
        <p:spPr>
          <a:xfrm>
            <a:off x="347472" y="1615686"/>
            <a:ext cx="8278368" cy="4093428"/>
          </a:xfrm>
          <a:prstGeom prst="rect">
            <a:avLst/>
          </a:prstGeom>
          <a:noFill/>
        </p:spPr>
        <p:txBody>
          <a:bodyPr wrap="square" rtlCol="0">
            <a:spAutoFit/>
          </a:bodyPr>
          <a:lstStyle/>
          <a:p>
            <a:pPr marL="342900" indent="-342900">
              <a:buFont typeface="Arial" panose="020B0604020202020204" pitchFamily="34" charset="0"/>
              <a:buChar char="•"/>
            </a:pPr>
            <a:r>
              <a:rPr lang="it-IT" sz="2000" dirty="0" err="1">
                <a:solidFill>
                  <a:srgbClr val="FFFFE6"/>
                </a:solidFill>
              </a:rPr>
              <a:t>Instance</a:t>
            </a:r>
            <a:r>
              <a:rPr lang="it-IT" sz="2000" dirty="0">
                <a:solidFill>
                  <a:srgbClr val="FFFFE6"/>
                </a:solidFill>
              </a:rPr>
              <a:t> of </a:t>
            </a:r>
            <a:r>
              <a:rPr lang="it-IT" sz="2000" dirty="0" err="1">
                <a:solidFill>
                  <a:srgbClr val="FFFFE6"/>
                </a:solidFill>
              </a:rPr>
              <a:t>Leibnizian</a:t>
            </a:r>
            <a:r>
              <a:rPr lang="it-IT" sz="2000" dirty="0">
                <a:solidFill>
                  <a:srgbClr val="FFFFE6"/>
                </a:solidFill>
              </a:rPr>
              <a:t> </a:t>
            </a:r>
            <a:r>
              <a:rPr lang="it-IT" sz="2000" dirty="0" err="1">
                <a:solidFill>
                  <a:srgbClr val="FFFFE6"/>
                </a:solidFill>
              </a:rPr>
              <a:t>methodological</a:t>
            </a:r>
            <a:r>
              <a:rPr lang="it-IT" sz="2000" dirty="0">
                <a:solidFill>
                  <a:srgbClr val="FFFFE6"/>
                </a:solidFill>
              </a:rPr>
              <a:t> </a:t>
            </a:r>
            <a:r>
              <a:rPr lang="it-IT" sz="2000" dirty="0" err="1">
                <a:solidFill>
                  <a:srgbClr val="FFFFE6"/>
                </a:solidFill>
              </a:rPr>
              <a:t>principle</a:t>
            </a:r>
            <a:r>
              <a:rPr lang="it-IT" sz="2000" dirty="0">
                <a:solidFill>
                  <a:srgbClr val="FFFFE6"/>
                </a:solidFill>
              </a:rPr>
              <a:t> / no fine-</a:t>
            </a:r>
            <a:r>
              <a:rPr lang="it-IT" sz="2000" dirty="0" err="1">
                <a:solidFill>
                  <a:srgbClr val="FFFFE6"/>
                </a:solidFill>
              </a:rPr>
              <a:t>tuning</a:t>
            </a:r>
            <a:r>
              <a:rPr lang="it-IT" sz="2000" dirty="0">
                <a:solidFill>
                  <a:srgbClr val="FFFFE6"/>
                </a:solidFill>
              </a:rPr>
              <a:t>.</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endParaRPr lang="it-IT" sz="2000" dirty="0"/>
          </a:p>
          <a:p>
            <a:pPr marL="285750" indent="-285750">
              <a:buFont typeface="Arial" panose="020B0604020202020204" pitchFamily="34" charset="0"/>
              <a:buChar char="•"/>
            </a:pPr>
            <a:r>
              <a:rPr lang="it-IT" sz="2000" dirty="0" err="1">
                <a:solidFill>
                  <a:schemeClr val="bg1">
                    <a:lumMod val="50000"/>
                  </a:schemeClr>
                </a:solidFill>
              </a:rPr>
              <a:t>Applicable</a:t>
            </a:r>
            <a:r>
              <a:rPr lang="it-IT" sz="2000" dirty="0">
                <a:solidFill>
                  <a:schemeClr val="bg1">
                    <a:lumMod val="50000"/>
                  </a:schemeClr>
                </a:solidFill>
              </a:rPr>
              <a:t> to a </a:t>
            </a:r>
            <a:r>
              <a:rPr lang="it-IT" sz="2000" dirty="0" err="1">
                <a:solidFill>
                  <a:schemeClr val="bg1">
                    <a:lumMod val="50000"/>
                  </a:schemeClr>
                </a:solidFill>
              </a:rPr>
              <a:t>broad</a:t>
            </a:r>
            <a:r>
              <a:rPr lang="it-IT" sz="2000" dirty="0">
                <a:solidFill>
                  <a:schemeClr val="bg1">
                    <a:lumMod val="50000"/>
                  </a:schemeClr>
                </a:solidFill>
              </a:rPr>
              <a:t> </a:t>
            </a:r>
            <a:r>
              <a:rPr lang="it-IT" sz="2000" dirty="0" err="1">
                <a:solidFill>
                  <a:schemeClr val="bg1">
                    <a:lumMod val="50000"/>
                  </a:schemeClr>
                </a:solidFill>
              </a:rPr>
              <a:t>range</a:t>
            </a:r>
            <a:r>
              <a:rPr lang="it-IT" sz="2000" dirty="0">
                <a:solidFill>
                  <a:schemeClr val="bg1">
                    <a:lumMod val="50000"/>
                  </a:schemeClr>
                </a:solidFill>
              </a:rPr>
              <a:t> of </a:t>
            </a:r>
            <a:r>
              <a:rPr lang="it-IT" sz="2000" dirty="0" err="1">
                <a:solidFill>
                  <a:schemeClr val="bg1">
                    <a:lumMod val="50000"/>
                  </a:schemeClr>
                </a:solidFill>
              </a:rPr>
              <a:t>physical</a:t>
            </a:r>
            <a:r>
              <a:rPr lang="it-IT" sz="2000" dirty="0">
                <a:solidFill>
                  <a:schemeClr val="bg1">
                    <a:lumMod val="50000"/>
                  </a:schemeClr>
                </a:solidFill>
              </a:rPr>
              <a:t> </a:t>
            </a:r>
            <a:r>
              <a:rPr lang="it-IT" sz="2000" dirty="0" err="1">
                <a:solidFill>
                  <a:schemeClr val="bg1">
                    <a:lumMod val="50000"/>
                  </a:schemeClr>
                </a:solidFill>
              </a:rPr>
              <a:t>scenarios</a:t>
            </a:r>
            <a:r>
              <a:rPr lang="it-IT" sz="2000" dirty="0">
                <a:solidFill>
                  <a:schemeClr val="bg1">
                    <a:lumMod val="50000"/>
                  </a:schemeClr>
                </a:solidFill>
              </a:rPr>
              <a:t>.</a:t>
            </a: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r>
              <a:rPr lang="it-IT" sz="2000" dirty="0" err="1">
                <a:solidFill>
                  <a:schemeClr val="bg1">
                    <a:lumMod val="50000"/>
                  </a:schemeClr>
                </a:solidFill>
              </a:rPr>
              <a:t>Subject</a:t>
            </a:r>
            <a:r>
              <a:rPr lang="it-IT" sz="2000" dirty="0">
                <a:solidFill>
                  <a:schemeClr val="bg1">
                    <a:lumMod val="50000"/>
                  </a:schemeClr>
                </a:solidFill>
              </a:rPr>
              <a:t> to </a:t>
            </a:r>
            <a:r>
              <a:rPr lang="it-IT" sz="2000" dirty="0" err="1">
                <a:solidFill>
                  <a:schemeClr val="bg1">
                    <a:lumMod val="50000"/>
                  </a:schemeClr>
                </a:solidFill>
              </a:rPr>
              <a:t>direct</a:t>
            </a:r>
            <a:r>
              <a:rPr lang="it-IT" sz="2000" dirty="0">
                <a:solidFill>
                  <a:schemeClr val="bg1">
                    <a:lumMod val="50000"/>
                  </a:schemeClr>
                </a:solidFill>
              </a:rPr>
              <a:t> </a:t>
            </a:r>
            <a:r>
              <a:rPr lang="it-IT" sz="2000" dirty="0" err="1">
                <a:solidFill>
                  <a:schemeClr val="bg1">
                    <a:lumMod val="50000"/>
                  </a:schemeClr>
                </a:solidFill>
              </a:rPr>
              <a:t>experimental</a:t>
            </a:r>
            <a:r>
              <a:rPr lang="it-IT" sz="2000" dirty="0">
                <a:solidFill>
                  <a:schemeClr val="bg1">
                    <a:lumMod val="50000"/>
                  </a:schemeClr>
                </a:solidFill>
              </a:rPr>
              <a:t> test.</a:t>
            </a: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r>
              <a:rPr lang="it-IT" sz="2000" dirty="0" err="1">
                <a:solidFill>
                  <a:schemeClr val="bg1">
                    <a:lumMod val="50000"/>
                  </a:schemeClr>
                </a:solidFill>
              </a:rPr>
              <a:t>Constitutes</a:t>
            </a:r>
            <a:r>
              <a:rPr lang="it-IT" sz="2000" dirty="0">
                <a:solidFill>
                  <a:schemeClr val="bg1">
                    <a:lumMod val="50000"/>
                  </a:schemeClr>
                </a:solidFill>
              </a:rPr>
              <a:t> a </a:t>
            </a:r>
            <a:r>
              <a:rPr lang="it-IT" sz="2000" dirty="0" err="1">
                <a:solidFill>
                  <a:schemeClr val="bg1">
                    <a:lumMod val="50000"/>
                  </a:schemeClr>
                </a:solidFill>
              </a:rPr>
              <a:t>resource</a:t>
            </a:r>
            <a:r>
              <a:rPr lang="it-IT" sz="2000" dirty="0">
                <a:solidFill>
                  <a:schemeClr val="bg1">
                    <a:lumMod val="50000"/>
                  </a:schemeClr>
                </a:solidFill>
              </a:rPr>
              <a:t>.</a:t>
            </a:r>
          </a:p>
        </p:txBody>
      </p:sp>
    </p:spTree>
    <p:extLst>
      <p:ext uri="{BB962C8B-B14F-4D97-AF65-F5344CB8AC3E}">
        <p14:creationId xmlns:p14="http://schemas.microsoft.com/office/powerpoint/2010/main" val="1562908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C554548-49FB-5349-BB2D-2DBD02268761}"/>
              </a:ext>
            </a:extLst>
          </p:cNvPr>
          <p:cNvSpPr txBox="1"/>
          <p:nvPr/>
        </p:nvSpPr>
        <p:spPr>
          <a:xfrm>
            <a:off x="347472" y="1615686"/>
            <a:ext cx="8491728" cy="4093428"/>
          </a:xfrm>
          <a:prstGeom prst="rect">
            <a:avLst/>
          </a:prstGeom>
          <a:noFill/>
        </p:spPr>
        <p:txBody>
          <a:bodyPr wrap="square" rtlCol="0">
            <a:spAutoFit/>
          </a:bodyPr>
          <a:lstStyle/>
          <a:p>
            <a:pPr marL="342900" indent="-342900">
              <a:buFont typeface="Arial" panose="020B0604020202020204" pitchFamily="34" charset="0"/>
              <a:buChar char="•"/>
            </a:pPr>
            <a:r>
              <a:rPr lang="it-IT" sz="2000" dirty="0" err="1">
                <a:solidFill>
                  <a:srgbClr val="FFFFE6"/>
                </a:solidFill>
              </a:rPr>
              <a:t>Instance</a:t>
            </a:r>
            <a:r>
              <a:rPr lang="it-IT" sz="2000" dirty="0">
                <a:solidFill>
                  <a:srgbClr val="FFFFE6"/>
                </a:solidFill>
              </a:rPr>
              <a:t> of </a:t>
            </a:r>
            <a:r>
              <a:rPr lang="it-IT" sz="2000" dirty="0" err="1">
                <a:solidFill>
                  <a:srgbClr val="FFFFE6"/>
                </a:solidFill>
              </a:rPr>
              <a:t>Leibnizian</a:t>
            </a:r>
            <a:r>
              <a:rPr lang="it-IT" sz="2000" dirty="0">
                <a:solidFill>
                  <a:srgbClr val="FFFFE6"/>
                </a:solidFill>
              </a:rPr>
              <a:t> </a:t>
            </a:r>
            <a:r>
              <a:rPr lang="it-IT" sz="2000" dirty="0" err="1">
                <a:solidFill>
                  <a:srgbClr val="FFFFE6"/>
                </a:solidFill>
              </a:rPr>
              <a:t>methodological</a:t>
            </a:r>
            <a:r>
              <a:rPr lang="it-IT" sz="2000" dirty="0">
                <a:solidFill>
                  <a:srgbClr val="FFFFE6"/>
                </a:solidFill>
              </a:rPr>
              <a:t> </a:t>
            </a:r>
            <a:r>
              <a:rPr lang="it-IT" sz="2000" dirty="0" err="1">
                <a:solidFill>
                  <a:srgbClr val="FFFFE6"/>
                </a:solidFill>
              </a:rPr>
              <a:t>principle</a:t>
            </a:r>
            <a:r>
              <a:rPr lang="it-IT" sz="2000" dirty="0">
                <a:solidFill>
                  <a:srgbClr val="FFFFE6"/>
                </a:solidFill>
              </a:rPr>
              <a:t> / no fine-</a:t>
            </a:r>
            <a:r>
              <a:rPr lang="it-IT" sz="2000" dirty="0" err="1">
                <a:solidFill>
                  <a:srgbClr val="FFFFE6"/>
                </a:solidFill>
              </a:rPr>
              <a:t>tuning</a:t>
            </a:r>
            <a:r>
              <a:rPr lang="it-IT" sz="2000" dirty="0">
                <a:solidFill>
                  <a:srgbClr val="FFFFE6"/>
                </a:solidFill>
              </a:rPr>
              <a:t>.</a:t>
            </a:r>
          </a:p>
          <a:p>
            <a:pPr marL="285750" indent="-285750">
              <a:buFont typeface="Arial" panose="020B0604020202020204" pitchFamily="34" charset="0"/>
              <a:buChar char="•"/>
            </a:pPr>
            <a:endParaRPr lang="it-IT" sz="2000" dirty="0">
              <a:solidFill>
                <a:srgbClr val="FFFFE6"/>
              </a:solidFill>
            </a:endParaRPr>
          </a:p>
          <a:p>
            <a:pPr marL="285750" indent="-285750">
              <a:buFont typeface="Arial" panose="020B0604020202020204" pitchFamily="34" charset="0"/>
              <a:buChar char="•"/>
            </a:pPr>
            <a:endParaRPr lang="it-IT" sz="2000" dirty="0">
              <a:solidFill>
                <a:srgbClr val="FFFFE6"/>
              </a:solidFill>
            </a:endParaRPr>
          </a:p>
          <a:p>
            <a:endParaRPr lang="it-IT" sz="2000" dirty="0">
              <a:solidFill>
                <a:srgbClr val="FFFFE6"/>
              </a:solidFill>
            </a:endParaRPr>
          </a:p>
          <a:p>
            <a:pPr marL="342900" indent="-342900">
              <a:buFont typeface="Arial" panose="020B0604020202020204" pitchFamily="34" charset="0"/>
              <a:buChar char="•"/>
            </a:pPr>
            <a:r>
              <a:rPr lang="it-IT" sz="2000" dirty="0" err="1">
                <a:solidFill>
                  <a:srgbClr val="FFFFE6"/>
                </a:solidFill>
              </a:rPr>
              <a:t>Applicable</a:t>
            </a:r>
            <a:r>
              <a:rPr lang="it-IT" sz="2000" dirty="0">
                <a:solidFill>
                  <a:srgbClr val="FFFFE6"/>
                </a:solidFill>
              </a:rPr>
              <a:t> </a:t>
            </a:r>
            <a:r>
              <a:rPr lang="it-IT" sz="2000" dirty="0" err="1">
                <a:solidFill>
                  <a:srgbClr val="FFFFE6"/>
                </a:solidFill>
              </a:rPr>
              <a:t>also</a:t>
            </a:r>
            <a:r>
              <a:rPr lang="it-IT" sz="2000" dirty="0">
                <a:solidFill>
                  <a:srgbClr val="FFFFE6"/>
                </a:solidFill>
              </a:rPr>
              <a:t> to single </a:t>
            </a:r>
            <a:r>
              <a:rPr lang="it-IT" sz="2000" dirty="0" err="1">
                <a:solidFill>
                  <a:srgbClr val="FFFFE6"/>
                </a:solidFill>
              </a:rPr>
              <a:t>qubit</a:t>
            </a:r>
            <a:r>
              <a:rPr lang="it-IT" sz="2000" dirty="0">
                <a:solidFill>
                  <a:srgbClr val="FFFFE6"/>
                </a:solidFill>
              </a:rPr>
              <a:t>; </a:t>
            </a:r>
            <a:r>
              <a:rPr lang="it-IT" sz="2000" dirty="0" err="1">
                <a:solidFill>
                  <a:srgbClr val="FFFFE6"/>
                </a:solidFill>
              </a:rPr>
              <a:t>subsumes</a:t>
            </a:r>
            <a:r>
              <a:rPr lang="it-IT" sz="2000" dirty="0">
                <a:solidFill>
                  <a:srgbClr val="FFFFE6"/>
                </a:solidFill>
              </a:rPr>
              <a:t> </a:t>
            </a:r>
            <a:r>
              <a:rPr lang="it-IT" sz="2000" dirty="0" err="1">
                <a:solidFill>
                  <a:srgbClr val="FFFFE6"/>
                </a:solidFill>
              </a:rPr>
              <a:t>other</a:t>
            </a:r>
            <a:r>
              <a:rPr lang="it-IT" sz="2000" dirty="0">
                <a:solidFill>
                  <a:srgbClr val="FFFFE6"/>
                </a:solidFill>
              </a:rPr>
              <a:t> </a:t>
            </a:r>
            <a:r>
              <a:rPr lang="it-IT" sz="2000" dirty="0" err="1">
                <a:solidFill>
                  <a:srgbClr val="FFFFE6"/>
                </a:solidFill>
              </a:rPr>
              <a:t>notions</a:t>
            </a:r>
            <a:r>
              <a:rPr lang="it-IT" sz="2000" dirty="0">
                <a:solidFill>
                  <a:srgbClr val="FFFFE6"/>
                </a:solidFill>
              </a:rPr>
              <a:t>.</a:t>
            </a:r>
          </a:p>
          <a:p>
            <a:endParaRPr lang="it-IT" sz="2000" dirty="0">
              <a:solidFill>
                <a:srgbClr val="FFFFE6"/>
              </a:solidFill>
            </a:endParaRPr>
          </a:p>
          <a:p>
            <a:endParaRPr lang="it-IT" sz="2000" dirty="0">
              <a:solidFill>
                <a:srgbClr val="FFFFE6"/>
              </a:solidFill>
            </a:endParaRP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r>
              <a:rPr lang="it-IT" sz="2000" dirty="0" err="1">
                <a:solidFill>
                  <a:schemeClr val="bg1">
                    <a:lumMod val="50000"/>
                  </a:schemeClr>
                </a:solidFill>
              </a:rPr>
              <a:t>Subject</a:t>
            </a:r>
            <a:r>
              <a:rPr lang="it-IT" sz="2000" dirty="0">
                <a:solidFill>
                  <a:schemeClr val="bg1">
                    <a:lumMod val="50000"/>
                  </a:schemeClr>
                </a:solidFill>
              </a:rPr>
              <a:t> to </a:t>
            </a:r>
            <a:r>
              <a:rPr lang="it-IT" sz="2000" dirty="0" err="1">
                <a:solidFill>
                  <a:schemeClr val="bg1">
                    <a:lumMod val="50000"/>
                  </a:schemeClr>
                </a:solidFill>
              </a:rPr>
              <a:t>direct</a:t>
            </a:r>
            <a:r>
              <a:rPr lang="it-IT" sz="2000" dirty="0">
                <a:solidFill>
                  <a:schemeClr val="bg1">
                    <a:lumMod val="50000"/>
                  </a:schemeClr>
                </a:solidFill>
              </a:rPr>
              <a:t> </a:t>
            </a:r>
            <a:r>
              <a:rPr lang="it-IT" sz="2000" dirty="0" err="1">
                <a:solidFill>
                  <a:schemeClr val="bg1">
                    <a:lumMod val="50000"/>
                  </a:schemeClr>
                </a:solidFill>
              </a:rPr>
              <a:t>experimental</a:t>
            </a:r>
            <a:r>
              <a:rPr lang="it-IT" sz="2000" dirty="0">
                <a:solidFill>
                  <a:schemeClr val="bg1">
                    <a:lumMod val="50000"/>
                  </a:schemeClr>
                </a:solidFill>
              </a:rPr>
              <a:t> test.</a:t>
            </a: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endParaRPr lang="it-IT" sz="2000" dirty="0">
              <a:solidFill>
                <a:schemeClr val="bg1">
                  <a:lumMod val="50000"/>
                </a:schemeClr>
              </a:solidFill>
            </a:endParaRPr>
          </a:p>
          <a:p>
            <a:pPr marL="285750" indent="-285750">
              <a:buFont typeface="Arial" panose="020B0604020202020204" pitchFamily="34" charset="0"/>
              <a:buChar char="•"/>
            </a:pPr>
            <a:r>
              <a:rPr lang="it-IT" sz="2000" dirty="0" err="1">
                <a:solidFill>
                  <a:schemeClr val="bg1">
                    <a:lumMod val="50000"/>
                  </a:schemeClr>
                </a:solidFill>
              </a:rPr>
              <a:t>Constitutes</a:t>
            </a:r>
            <a:r>
              <a:rPr lang="it-IT" sz="2000" dirty="0">
                <a:solidFill>
                  <a:schemeClr val="bg1">
                    <a:lumMod val="50000"/>
                  </a:schemeClr>
                </a:solidFill>
              </a:rPr>
              <a:t> a </a:t>
            </a:r>
            <a:r>
              <a:rPr lang="it-IT" sz="2000" dirty="0" err="1">
                <a:solidFill>
                  <a:schemeClr val="bg1">
                    <a:lumMod val="50000"/>
                  </a:schemeClr>
                </a:solidFill>
              </a:rPr>
              <a:t>resource</a:t>
            </a:r>
            <a:r>
              <a:rPr lang="it-IT" sz="2000" dirty="0">
                <a:solidFill>
                  <a:schemeClr val="bg1">
                    <a:lumMod val="50000"/>
                  </a:schemeClr>
                </a:solidFill>
              </a:rPr>
              <a:t>.</a:t>
            </a:r>
          </a:p>
        </p:txBody>
      </p:sp>
      <p:sp>
        <p:nvSpPr>
          <p:cNvPr id="2" name="Rectangle 1">
            <a:extLst>
              <a:ext uri="{FF2B5EF4-FFF2-40B4-BE49-F238E27FC236}">
                <a16:creationId xmlns:a16="http://schemas.microsoft.com/office/drawing/2014/main" id="{2E5F5C1B-962D-4EC8-B678-5030320CEEFB}"/>
              </a:ext>
            </a:extLst>
          </p:cNvPr>
          <p:cNvSpPr/>
          <p:nvPr/>
        </p:nvSpPr>
        <p:spPr>
          <a:xfrm>
            <a:off x="0" y="0"/>
            <a:ext cx="9144000" cy="5016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ADE623-BF77-1F30-A36F-AEE3285A2C07}"/>
              </a:ext>
            </a:extLst>
          </p:cNvPr>
          <p:cNvSpPr txBox="1">
            <a:spLocks noChangeArrowheads="1"/>
          </p:cNvSpPr>
          <p:nvPr/>
        </p:nvSpPr>
        <p:spPr bwMode="auto">
          <a:xfrm>
            <a:off x="26988" y="115888"/>
            <a:ext cx="5086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latin typeface="+mj-lt"/>
              </a:rPr>
              <a:t>Criteria for a good notion of classicality</a:t>
            </a:r>
          </a:p>
        </p:txBody>
      </p:sp>
    </p:spTree>
    <p:extLst>
      <p:ext uri="{BB962C8B-B14F-4D97-AF65-F5344CB8AC3E}">
        <p14:creationId xmlns:p14="http://schemas.microsoft.com/office/powerpoint/2010/main" val="281570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C554548-49FB-5349-BB2D-2DBD02268761}"/>
              </a:ext>
            </a:extLst>
          </p:cNvPr>
          <p:cNvSpPr txBox="1"/>
          <p:nvPr/>
        </p:nvSpPr>
        <p:spPr>
          <a:xfrm>
            <a:off x="347472" y="1615686"/>
            <a:ext cx="8491728" cy="4093428"/>
          </a:xfrm>
          <a:prstGeom prst="rect">
            <a:avLst/>
          </a:prstGeom>
          <a:noFill/>
        </p:spPr>
        <p:txBody>
          <a:bodyPr wrap="square" rtlCol="0">
            <a:spAutoFit/>
          </a:bodyPr>
          <a:lstStyle/>
          <a:p>
            <a:pPr marL="342900" indent="-342900">
              <a:buFont typeface="Arial" panose="020B0604020202020204" pitchFamily="34" charset="0"/>
              <a:buChar char="•"/>
            </a:pPr>
            <a:r>
              <a:rPr lang="it-IT" sz="2000" dirty="0" err="1">
                <a:solidFill>
                  <a:srgbClr val="FFFFE6"/>
                </a:solidFill>
              </a:rPr>
              <a:t>Instance</a:t>
            </a:r>
            <a:r>
              <a:rPr lang="it-IT" sz="2000" dirty="0">
                <a:solidFill>
                  <a:srgbClr val="FFFFE6"/>
                </a:solidFill>
              </a:rPr>
              <a:t> of </a:t>
            </a:r>
            <a:r>
              <a:rPr lang="it-IT" sz="2000" dirty="0" err="1">
                <a:solidFill>
                  <a:srgbClr val="FFFFE6"/>
                </a:solidFill>
              </a:rPr>
              <a:t>Leibnizian</a:t>
            </a:r>
            <a:r>
              <a:rPr lang="it-IT" sz="2000" dirty="0">
                <a:solidFill>
                  <a:srgbClr val="FFFFE6"/>
                </a:solidFill>
              </a:rPr>
              <a:t> </a:t>
            </a:r>
            <a:r>
              <a:rPr lang="it-IT" sz="2000" dirty="0" err="1">
                <a:solidFill>
                  <a:srgbClr val="FFFFE6"/>
                </a:solidFill>
              </a:rPr>
              <a:t>methodological</a:t>
            </a:r>
            <a:r>
              <a:rPr lang="it-IT" sz="2000" dirty="0">
                <a:solidFill>
                  <a:srgbClr val="FFFFE6"/>
                </a:solidFill>
              </a:rPr>
              <a:t> </a:t>
            </a:r>
            <a:r>
              <a:rPr lang="it-IT" sz="2000" dirty="0" err="1">
                <a:solidFill>
                  <a:srgbClr val="FFFFE6"/>
                </a:solidFill>
              </a:rPr>
              <a:t>principle</a:t>
            </a:r>
            <a:r>
              <a:rPr lang="it-IT" sz="2000" dirty="0">
                <a:solidFill>
                  <a:srgbClr val="FFFFE6"/>
                </a:solidFill>
              </a:rPr>
              <a:t> / no fine-</a:t>
            </a:r>
            <a:r>
              <a:rPr lang="it-IT" sz="2000" dirty="0" err="1">
                <a:solidFill>
                  <a:srgbClr val="FFFFE6"/>
                </a:solidFill>
              </a:rPr>
              <a:t>tuning</a:t>
            </a:r>
            <a:r>
              <a:rPr lang="it-IT" sz="2000" dirty="0">
                <a:solidFill>
                  <a:srgbClr val="FFFFE6"/>
                </a:solidFill>
              </a:rPr>
              <a:t>.</a:t>
            </a:r>
          </a:p>
          <a:p>
            <a:pPr marL="285750" indent="-285750">
              <a:buFont typeface="Arial" panose="020B0604020202020204" pitchFamily="34" charset="0"/>
              <a:buChar char="•"/>
            </a:pPr>
            <a:endParaRPr lang="it-IT" sz="2000" dirty="0">
              <a:solidFill>
                <a:srgbClr val="FFFFE6"/>
              </a:solidFill>
            </a:endParaRPr>
          </a:p>
          <a:p>
            <a:pPr marL="285750" indent="-285750">
              <a:buFont typeface="Arial" panose="020B0604020202020204" pitchFamily="34" charset="0"/>
              <a:buChar char="•"/>
            </a:pPr>
            <a:endParaRPr lang="it-IT" sz="2000" dirty="0">
              <a:solidFill>
                <a:srgbClr val="FFFFE6"/>
              </a:solidFill>
            </a:endParaRPr>
          </a:p>
          <a:p>
            <a:endParaRPr lang="it-IT" sz="2000" dirty="0">
              <a:solidFill>
                <a:srgbClr val="FFFFE6"/>
              </a:solidFill>
            </a:endParaRPr>
          </a:p>
          <a:p>
            <a:pPr marL="342900" indent="-342900">
              <a:buFont typeface="Arial" panose="020B0604020202020204" pitchFamily="34" charset="0"/>
              <a:buChar char="•"/>
            </a:pPr>
            <a:r>
              <a:rPr lang="it-IT" sz="2000" dirty="0" err="1">
                <a:solidFill>
                  <a:srgbClr val="FFFFE6"/>
                </a:solidFill>
              </a:rPr>
              <a:t>Applicable</a:t>
            </a:r>
            <a:r>
              <a:rPr lang="it-IT" sz="2000" dirty="0">
                <a:solidFill>
                  <a:srgbClr val="FFFFE6"/>
                </a:solidFill>
              </a:rPr>
              <a:t> </a:t>
            </a:r>
            <a:r>
              <a:rPr lang="it-IT" sz="2000" dirty="0" err="1">
                <a:solidFill>
                  <a:srgbClr val="FFFFE6"/>
                </a:solidFill>
              </a:rPr>
              <a:t>also</a:t>
            </a:r>
            <a:r>
              <a:rPr lang="it-IT" sz="2000" dirty="0">
                <a:solidFill>
                  <a:srgbClr val="FFFFE6"/>
                </a:solidFill>
              </a:rPr>
              <a:t> to single </a:t>
            </a:r>
            <a:r>
              <a:rPr lang="it-IT" sz="2000" dirty="0" err="1">
                <a:solidFill>
                  <a:srgbClr val="FFFFE6"/>
                </a:solidFill>
              </a:rPr>
              <a:t>qubit</a:t>
            </a:r>
            <a:r>
              <a:rPr lang="it-IT" sz="2000" dirty="0">
                <a:solidFill>
                  <a:srgbClr val="FFFFE6"/>
                </a:solidFill>
              </a:rPr>
              <a:t>; </a:t>
            </a:r>
            <a:r>
              <a:rPr lang="it-IT" sz="2000" dirty="0" err="1">
                <a:solidFill>
                  <a:srgbClr val="FFFFE6"/>
                </a:solidFill>
              </a:rPr>
              <a:t>subsumes</a:t>
            </a:r>
            <a:r>
              <a:rPr lang="it-IT" sz="2000" dirty="0">
                <a:solidFill>
                  <a:srgbClr val="FFFFE6"/>
                </a:solidFill>
              </a:rPr>
              <a:t> </a:t>
            </a:r>
            <a:r>
              <a:rPr lang="it-IT" sz="2000" dirty="0" err="1">
                <a:solidFill>
                  <a:srgbClr val="FFFFE6"/>
                </a:solidFill>
              </a:rPr>
              <a:t>other</a:t>
            </a:r>
            <a:r>
              <a:rPr lang="it-IT" sz="2000" dirty="0">
                <a:solidFill>
                  <a:srgbClr val="FFFFE6"/>
                </a:solidFill>
              </a:rPr>
              <a:t> </a:t>
            </a:r>
            <a:r>
              <a:rPr lang="it-IT" sz="2000" dirty="0" err="1">
                <a:solidFill>
                  <a:srgbClr val="FFFFE6"/>
                </a:solidFill>
              </a:rPr>
              <a:t>notions</a:t>
            </a:r>
            <a:r>
              <a:rPr lang="it-IT" sz="2000" dirty="0">
                <a:solidFill>
                  <a:srgbClr val="FFFFE6"/>
                </a:solidFill>
              </a:rPr>
              <a:t>.</a:t>
            </a:r>
          </a:p>
          <a:p>
            <a:endParaRPr lang="it-IT" sz="2000" dirty="0">
              <a:solidFill>
                <a:srgbClr val="FFFFE6"/>
              </a:solidFill>
            </a:endParaRPr>
          </a:p>
          <a:p>
            <a:endParaRPr lang="it-IT" sz="2000" dirty="0">
              <a:solidFill>
                <a:srgbClr val="FFFFE6"/>
              </a:solidFill>
            </a:endParaRPr>
          </a:p>
          <a:p>
            <a:endParaRPr lang="it-IT" sz="2000" dirty="0">
              <a:solidFill>
                <a:srgbClr val="FFFFE6"/>
              </a:solidFill>
            </a:endParaRPr>
          </a:p>
          <a:p>
            <a:pPr marL="342900" indent="-342900">
              <a:buFont typeface="Arial" panose="020B0604020202020204" pitchFamily="34" charset="0"/>
              <a:buChar char="•"/>
            </a:pPr>
            <a:r>
              <a:rPr lang="it-IT" sz="2000" dirty="0" err="1">
                <a:solidFill>
                  <a:srgbClr val="FFFFE6"/>
                </a:solidFill>
              </a:rPr>
              <a:t>It</a:t>
            </a:r>
            <a:r>
              <a:rPr lang="it-IT" sz="2000" dirty="0">
                <a:solidFill>
                  <a:srgbClr val="FFFFE6"/>
                </a:solidFill>
              </a:rPr>
              <a:t> </a:t>
            </a:r>
            <a:r>
              <a:rPr lang="it-IT" sz="2000" dirty="0" err="1">
                <a:solidFill>
                  <a:srgbClr val="FFFFE6"/>
                </a:solidFill>
              </a:rPr>
              <a:t>is</a:t>
            </a:r>
            <a:r>
              <a:rPr lang="it-IT" sz="2000" dirty="0">
                <a:solidFill>
                  <a:srgbClr val="FFFFE6"/>
                </a:solidFill>
              </a:rPr>
              <a:t> </a:t>
            </a:r>
            <a:r>
              <a:rPr lang="it-IT" sz="2000" dirty="0" err="1">
                <a:solidFill>
                  <a:srgbClr val="FFFFE6"/>
                </a:solidFill>
              </a:rPr>
              <a:t>empirically</a:t>
            </a:r>
            <a:r>
              <a:rPr lang="it-IT" sz="2000" dirty="0">
                <a:solidFill>
                  <a:srgbClr val="FFFFE6"/>
                </a:solidFill>
              </a:rPr>
              <a:t> </a:t>
            </a:r>
            <a:r>
              <a:rPr lang="it-IT" sz="2000" dirty="0" err="1">
                <a:solidFill>
                  <a:srgbClr val="FFFFE6"/>
                </a:solidFill>
              </a:rPr>
              <a:t>testable</a:t>
            </a:r>
            <a:r>
              <a:rPr lang="it-IT" sz="2000" dirty="0">
                <a:solidFill>
                  <a:srgbClr val="FFFFE6"/>
                </a:solidFill>
              </a:rPr>
              <a:t>. </a:t>
            </a:r>
          </a:p>
          <a:p>
            <a:endParaRPr lang="it-IT" sz="2000" dirty="0">
              <a:solidFill>
                <a:srgbClr val="FFFFE6"/>
              </a:solidFill>
            </a:endParaRPr>
          </a:p>
          <a:p>
            <a:pPr marL="285750" indent="-285750">
              <a:buFont typeface="Arial" panose="020B0604020202020204" pitchFamily="34" charset="0"/>
              <a:buChar char="•"/>
            </a:pPr>
            <a:endParaRPr lang="it-IT" sz="2000" dirty="0">
              <a:solidFill>
                <a:srgbClr val="FFFFE6"/>
              </a:solidFill>
            </a:endParaRPr>
          </a:p>
          <a:p>
            <a:pPr marL="285750" indent="-285750">
              <a:buFont typeface="Arial" panose="020B0604020202020204" pitchFamily="34" charset="0"/>
              <a:buChar char="•"/>
            </a:pPr>
            <a:endParaRPr lang="it-IT" sz="2000" dirty="0">
              <a:solidFill>
                <a:srgbClr val="FFFFE6"/>
              </a:solidFill>
            </a:endParaRPr>
          </a:p>
          <a:p>
            <a:pPr marL="285750" indent="-285750">
              <a:buFont typeface="Arial" panose="020B0604020202020204" pitchFamily="34" charset="0"/>
              <a:buChar char="•"/>
            </a:pPr>
            <a:r>
              <a:rPr lang="it-IT" sz="2000" dirty="0" err="1">
                <a:solidFill>
                  <a:schemeClr val="bg1">
                    <a:lumMod val="50000"/>
                  </a:schemeClr>
                </a:solidFill>
              </a:rPr>
              <a:t>Constitutes</a:t>
            </a:r>
            <a:r>
              <a:rPr lang="it-IT" sz="2000" dirty="0">
                <a:solidFill>
                  <a:schemeClr val="bg1">
                    <a:lumMod val="50000"/>
                  </a:schemeClr>
                </a:solidFill>
              </a:rPr>
              <a:t> a </a:t>
            </a:r>
            <a:r>
              <a:rPr lang="it-IT" sz="2000" dirty="0" err="1">
                <a:solidFill>
                  <a:schemeClr val="bg1">
                    <a:lumMod val="50000"/>
                  </a:schemeClr>
                </a:solidFill>
              </a:rPr>
              <a:t>resource</a:t>
            </a:r>
            <a:r>
              <a:rPr lang="it-IT" sz="2000" dirty="0">
                <a:solidFill>
                  <a:schemeClr val="bg1">
                    <a:lumMod val="50000"/>
                  </a:schemeClr>
                </a:solidFill>
              </a:rPr>
              <a:t>.</a:t>
            </a:r>
          </a:p>
        </p:txBody>
      </p:sp>
      <p:sp>
        <p:nvSpPr>
          <p:cNvPr id="2" name="Rectangle 1">
            <a:extLst>
              <a:ext uri="{FF2B5EF4-FFF2-40B4-BE49-F238E27FC236}">
                <a16:creationId xmlns:a16="http://schemas.microsoft.com/office/drawing/2014/main" id="{9F7A0CA8-397E-6B19-0943-614C58A2BA81}"/>
              </a:ext>
            </a:extLst>
          </p:cNvPr>
          <p:cNvSpPr/>
          <p:nvPr/>
        </p:nvSpPr>
        <p:spPr>
          <a:xfrm>
            <a:off x="0" y="0"/>
            <a:ext cx="9144000" cy="5016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A135DB-829C-3D41-2AFE-B4BA8FA7C918}"/>
              </a:ext>
            </a:extLst>
          </p:cNvPr>
          <p:cNvSpPr txBox="1">
            <a:spLocks noChangeArrowheads="1"/>
          </p:cNvSpPr>
          <p:nvPr/>
        </p:nvSpPr>
        <p:spPr bwMode="auto">
          <a:xfrm>
            <a:off x="26988" y="115888"/>
            <a:ext cx="5086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latin typeface="+mj-lt"/>
              </a:rPr>
              <a:t>Criteria for a good notion of classicality</a:t>
            </a:r>
          </a:p>
        </p:txBody>
      </p:sp>
    </p:spTree>
    <p:extLst>
      <p:ext uri="{BB962C8B-B14F-4D97-AF65-F5344CB8AC3E}">
        <p14:creationId xmlns:p14="http://schemas.microsoft.com/office/powerpoint/2010/main" val="3636524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7ADA7-9FFB-7245-8B39-C996B0F950A4}"/>
              </a:ext>
            </a:extLst>
          </p:cNvPr>
          <p:cNvSpPr/>
          <p:nvPr/>
        </p:nvSpPr>
        <p:spPr>
          <a:xfrm>
            <a:off x="0" y="-32657"/>
            <a:ext cx="9144000" cy="5016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3BF14F-9D27-EB45-A009-11D11A2AC4B7}"/>
              </a:ext>
            </a:extLst>
          </p:cNvPr>
          <p:cNvSpPr txBox="1">
            <a:spLocks noChangeArrowheads="1"/>
          </p:cNvSpPr>
          <p:nvPr/>
        </p:nvSpPr>
        <p:spPr bwMode="auto">
          <a:xfrm>
            <a:off x="26988" y="115888"/>
            <a:ext cx="5086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latin typeface="+mj-lt"/>
              </a:rPr>
              <a:t>Criteria for a good notion of classicality</a:t>
            </a:r>
          </a:p>
        </p:txBody>
      </p:sp>
      <p:sp>
        <p:nvSpPr>
          <p:cNvPr id="9" name="TextBox 8">
            <a:extLst>
              <a:ext uri="{FF2B5EF4-FFF2-40B4-BE49-F238E27FC236}">
                <a16:creationId xmlns:a16="http://schemas.microsoft.com/office/drawing/2014/main" id="{5C554548-49FB-5349-BB2D-2DBD02268761}"/>
              </a:ext>
            </a:extLst>
          </p:cNvPr>
          <p:cNvSpPr txBox="1"/>
          <p:nvPr/>
        </p:nvSpPr>
        <p:spPr>
          <a:xfrm>
            <a:off x="347472" y="1615686"/>
            <a:ext cx="8491728" cy="4401205"/>
          </a:xfrm>
          <a:prstGeom prst="rect">
            <a:avLst/>
          </a:prstGeom>
          <a:noFill/>
        </p:spPr>
        <p:txBody>
          <a:bodyPr wrap="square" rtlCol="0">
            <a:spAutoFit/>
          </a:bodyPr>
          <a:lstStyle/>
          <a:p>
            <a:pPr marL="342900" indent="-342900">
              <a:buFont typeface="Arial" panose="020B0604020202020204" pitchFamily="34" charset="0"/>
              <a:buChar char="•"/>
            </a:pPr>
            <a:r>
              <a:rPr lang="it-IT" sz="2000" dirty="0" err="1">
                <a:solidFill>
                  <a:srgbClr val="FFFFE6"/>
                </a:solidFill>
              </a:rPr>
              <a:t>Instance</a:t>
            </a:r>
            <a:r>
              <a:rPr lang="it-IT" sz="2000" dirty="0">
                <a:solidFill>
                  <a:srgbClr val="FFFFE6"/>
                </a:solidFill>
              </a:rPr>
              <a:t> of </a:t>
            </a:r>
            <a:r>
              <a:rPr lang="it-IT" sz="2000" dirty="0" err="1">
                <a:solidFill>
                  <a:srgbClr val="FFFFE6"/>
                </a:solidFill>
              </a:rPr>
              <a:t>Leibnizian</a:t>
            </a:r>
            <a:r>
              <a:rPr lang="it-IT" sz="2000" dirty="0">
                <a:solidFill>
                  <a:srgbClr val="FFFFE6"/>
                </a:solidFill>
              </a:rPr>
              <a:t> </a:t>
            </a:r>
            <a:r>
              <a:rPr lang="it-IT" sz="2000" dirty="0" err="1">
                <a:solidFill>
                  <a:srgbClr val="FFFFE6"/>
                </a:solidFill>
              </a:rPr>
              <a:t>methodological</a:t>
            </a:r>
            <a:r>
              <a:rPr lang="it-IT" sz="2000" dirty="0">
                <a:solidFill>
                  <a:srgbClr val="FFFFE6"/>
                </a:solidFill>
              </a:rPr>
              <a:t> </a:t>
            </a:r>
            <a:r>
              <a:rPr lang="it-IT" sz="2000" dirty="0" err="1">
                <a:solidFill>
                  <a:srgbClr val="FFFFE6"/>
                </a:solidFill>
              </a:rPr>
              <a:t>principle</a:t>
            </a:r>
            <a:r>
              <a:rPr lang="it-IT" sz="2000" dirty="0">
                <a:solidFill>
                  <a:srgbClr val="FFFFE6"/>
                </a:solidFill>
              </a:rPr>
              <a:t> / no fine-</a:t>
            </a:r>
            <a:r>
              <a:rPr lang="it-IT" sz="2000" dirty="0" err="1">
                <a:solidFill>
                  <a:srgbClr val="FFFFE6"/>
                </a:solidFill>
              </a:rPr>
              <a:t>tuning</a:t>
            </a:r>
            <a:r>
              <a:rPr lang="it-IT" sz="2000" dirty="0">
                <a:solidFill>
                  <a:srgbClr val="FFFFE6"/>
                </a:solidFill>
              </a:rPr>
              <a:t>.</a:t>
            </a:r>
          </a:p>
          <a:p>
            <a:pPr marL="285750" indent="-285750">
              <a:buFont typeface="Arial" panose="020B0604020202020204" pitchFamily="34" charset="0"/>
              <a:buChar char="•"/>
            </a:pPr>
            <a:endParaRPr lang="it-IT" sz="2000" dirty="0">
              <a:solidFill>
                <a:srgbClr val="FFFFE6"/>
              </a:solidFill>
            </a:endParaRPr>
          </a:p>
          <a:p>
            <a:pPr marL="285750" indent="-285750">
              <a:buFont typeface="Arial" panose="020B0604020202020204" pitchFamily="34" charset="0"/>
              <a:buChar char="•"/>
            </a:pPr>
            <a:endParaRPr lang="it-IT" sz="2000" dirty="0">
              <a:solidFill>
                <a:srgbClr val="FFFFE6"/>
              </a:solidFill>
            </a:endParaRPr>
          </a:p>
          <a:p>
            <a:endParaRPr lang="it-IT" sz="2000" dirty="0">
              <a:solidFill>
                <a:srgbClr val="FFFFE6"/>
              </a:solidFill>
            </a:endParaRPr>
          </a:p>
          <a:p>
            <a:pPr marL="342900" indent="-342900">
              <a:buFont typeface="Arial" panose="020B0604020202020204" pitchFamily="34" charset="0"/>
              <a:buChar char="•"/>
            </a:pPr>
            <a:r>
              <a:rPr lang="it-IT" sz="2000" dirty="0" err="1">
                <a:solidFill>
                  <a:srgbClr val="FFFFE6"/>
                </a:solidFill>
              </a:rPr>
              <a:t>Applicable</a:t>
            </a:r>
            <a:r>
              <a:rPr lang="it-IT" sz="2000" dirty="0">
                <a:solidFill>
                  <a:srgbClr val="FFFFE6"/>
                </a:solidFill>
              </a:rPr>
              <a:t> </a:t>
            </a:r>
            <a:r>
              <a:rPr lang="it-IT" sz="2000" dirty="0" err="1">
                <a:solidFill>
                  <a:srgbClr val="FFFFE6"/>
                </a:solidFill>
              </a:rPr>
              <a:t>also</a:t>
            </a:r>
            <a:r>
              <a:rPr lang="it-IT" sz="2000" dirty="0">
                <a:solidFill>
                  <a:srgbClr val="FFFFE6"/>
                </a:solidFill>
              </a:rPr>
              <a:t> to single </a:t>
            </a:r>
            <a:r>
              <a:rPr lang="it-IT" sz="2000" dirty="0" err="1">
                <a:solidFill>
                  <a:srgbClr val="FFFFE6"/>
                </a:solidFill>
              </a:rPr>
              <a:t>qubit</a:t>
            </a:r>
            <a:r>
              <a:rPr lang="it-IT" sz="2000" dirty="0">
                <a:solidFill>
                  <a:srgbClr val="FFFFE6"/>
                </a:solidFill>
              </a:rPr>
              <a:t>; </a:t>
            </a:r>
            <a:r>
              <a:rPr lang="it-IT" sz="2000" dirty="0" err="1">
                <a:solidFill>
                  <a:srgbClr val="FFFFE6"/>
                </a:solidFill>
              </a:rPr>
              <a:t>subsumes</a:t>
            </a:r>
            <a:r>
              <a:rPr lang="it-IT" sz="2000" dirty="0">
                <a:solidFill>
                  <a:srgbClr val="FFFFE6"/>
                </a:solidFill>
              </a:rPr>
              <a:t> </a:t>
            </a:r>
            <a:r>
              <a:rPr lang="it-IT" sz="2000" dirty="0" err="1">
                <a:solidFill>
                  <a:srgbClr val="FFFFE6"/>
                </a:solidFill>
              </a:rPr>
              <a:t>other</a:t>
            </a:r>
            <a:r>
              <a:rPr lang="it-IT" sz="2000" dirty="0">
                <a:solidFill>
                  <a:srgbClr val="FFFFE6"/>
                </a:solidFill>
              </a:rPr>
              <a:t> </a:t>
            </a:r>
            <a:r>
              <a:rPr lang="it-IT" sz="2000" dirty="0" err="1">
                <a:solidFill>
                  <a:srgbClr val="FFFFE6"/>
                </a:solidFill>
              </a:rPr>
              <a:t>notions</a:t>
            </a:r>
            <a:r>
              <a:rPr lang="it-IT" sz="2000" dirty="0">
                <a:solidFill>
                  <a:srgbClr val="FFFFE6"/>
                </a:solidFill>
              </a:rPr>
              <a:t>.</a:t>
            </a:r>
          </a:p>
          <a:p>
            <a:endParaRPr lang="it-IT" sz="2000" dirty="0">
              <a:solidFill>
                <a:srgbClr val="FFFFE6"/>
              </a:solidFill>
            </a:endParaRPr>
          </a:p>
          <a:p>
            <a:endParaRPr lang="it-IT" sz="2000" dirty="0">
              <a:solidFill>
                <a:srgbClr val="FFFFE6"/>
              </a:solidFill>
            </a:endParaRPr>
          </a:p>
          <a:p>
            <a:endParaRPr lang="it-IT" sz="2000" dirty="0">
              <a:solidFill>
                <a:srgbClr val="FFFFE6"/>
              </a:solidFill>
            </a:endParaRPr>
          </a:p>
          <a:p>
            <a:pPr marL="342900" indent="-342900">
              <a:buFont typeface="Arial" panose="020B0604020202020204" pitchFamily="34" charset="0"/>
              <a:buChar char="•"/>
            </a:pPr>
            <a:r>
              <a:rPr lang="it-IT" sz="2000" dirty="0" err="1">
                <a:solidFill>
                  <a:srgbClr val="FFFFE6"/>
                </a:solidFill>
              </a:rPr>
              <a:t>It</a:t>
            </a:r>
            <a:r>
              <a:rPr lang="it-IT" sz="2000" dirty="0">
                <a:solidFill>
                  <a:srgbClr val="FFFFE6"/>
                </a:solidFill>
              </a:rPr>
              <a:t> </a:t>
            </a:r>
            <a:r>
              <a:rPr lang="it-IT" sz="2000" dirty="0" err="1">
                <a:solidFill>
                  <a:srgbClr val="FFFFE6"/>
                </a:solidFill>
              </a:rPr>
              <a:t>is</a:t>
            </a:r>
            <a:r>
              <a:rPr lang="it-IT" sz="2000" dirty="0">
                <a:solidFill>
                  <a:srgbClr val="FFFFE6"/>
                </a:solidFill>
              </a:rPr>
              <a:t> </a:t>
            </a:r>
            <a:r>
              <a:rPr lang="it-IT" sz="2000" dirty="0" err="1">
                <a:solidFill>
                  <a:srgbClr val="FFFFE6"/>
                </a:solidFill>
              </a:rPr>
              <a:t>empirically</a:t>
            </a:r>
            <a:r>
              <a:rPr lang="it-IT" sz="2000" dirty="0">
                <a:solidFill>
                  <a:srgbClr val="FFFFE6"/>
                </a:solidFill>
              </a:rPr>
              <a:t> </a:t>
            </a:r>
            <a:r>
              <a:rPr lang="it-IT" sz="2000" dirty="0" err="1">
                <a:solidFill>
                  <a:srgbClr val="FFFFE6"/>
                </a:solidFill>
              </a:rPr>
              <a:t>testable</a:t>
            </a:r>
            <a:r>
              <a:rPr lang="it-IT" sz="2000" dirty="0">
                <a:solidFill>
                  <a:srgbClr val="FFFFE6"/>
                </a:solidFill>
              </a:rPr>
              <a:t>. </a:t>
            </a:r>
          </a:p>
          <a:p>
            <a:endParaRPr lang="it-IT" sz="2000" dirty="0">
              <a:solidFill>
                <a:srgbClr val="FFFFE6"/>
              </a:solidFill>
            </a:endParaRPr>
          </a:p>
          <a:p>
            <a:pPr marL="285750" indent="-285750">
              <a:buFont typeface="Arial" panose="020B0604020202020204" pitchFamily="34" charset="0"/>
              <a:buChar char="•"/>
            </a:pPr>
            <a:endParaRPr lang="it-IT" sz="2000" dirty="0">
              <a:solidFill>
                <a:srgbClr val="FFFFE6"/>
              </a:solidFill>
            </a:endParaRPr>
          </a:p>
          <a:p>
            <a:pPr marL="285750" indent="-285750">
              <a:buFont typeface="Arial" panose="020B0604020202020204" pitchFamily="34" charset="0"/>
              <a:buChar char="•"/>
            </a:pPr>
            <a:endParaRPr lang="it-IT" sz="2000" dirty="0">
              <a:solidFill>
                <a:srgbClr val="FFFFE6"/>
              </a:solidFill>
            </a:endParaRPr>
          </a:p>
          <a:p>
            <a:pPr marL="285750" indent="-285750">
              <a:buFont typeface="Arial" panose="020B0604020202020204" pitchFamily="34" charset="0"/>
              <a:buChar char="•"/>
            </a:pPr>
            <a:r>
              <a:rPr lang="it-IT" sz="2000" dirty="0" err="1">
                <a:solidFill>
                  <a:srgbClr val="FFFFE6"/>
                </a:solidFill>
              </a:rPr>
              <a:t>Its</a:t>
            </a:r>
            <a:r>
              <a:rPr lang="it-IT" sz="2000" dirty="0">
                <a:solidFill>
                  <a:srgbClr val="FFFFE6"/>
                </a:solidFill>
              </a:rPr>
              <a:t> </a:t>
            </a:r>
            <a:r>
              <a:rPr lang="it-IT" sz="2000" dirty="0" err="1">
                <a:solidFill>
                  <a:srgbClr val="FFFFE6"/>
                </a:solidFill>
              </a:rPr>
              <a:t>violation</a:t>
            </a:r>
            <a:r>
              <a:rPr lang="it-IT" sz="2000" dirty="0">
                <a:solidFill>
                  <a:srgbClr val="FFFFE6"/>
                </a:solidFill>
              </a:rPr>
              <a:t> </a:t>
            </a:r>
            <a:r>
              <a:rPr lang="it-IT" sz="2000" dirty="0" err="1">
                <a:solidFill>
                  <a:srgbClr val="FFFFE6"/>
                </a:solidFill>
              </a:rPr>
              <a:t>is</a:t>
            </a:r>
            <a:r>
              <a:rPr lang="it-IT" sz="2000" dirty="0">
                <a:solidFill>
                  <a:srgbClr val="FFFFE6"/>
                </a:solidFill>
              </a:rPr>
              <a:t> </a:t>
            </a:r>
            <a:r>
              <a:rPr lang="it-IT" sz="2000" dirty="0" err="1">
                <a:solidFill>
                  <a:srgbClr val="FFFFE6"/>
                </a:solidFill>
              </a:rPr>
              <a:t>connected</a:t>
            </a:r>
            <a:r>
              <a:rPr lang="it-IT" sz="2000" dirty="0">
                <a:solidFill>
                  <a:srgbClr val="FFFFE6"/>
                </a:solidFill>
              </a:rPr>
              <a:t> to quantum </a:t>
            </a:r>
            <a:r>
              <a:rPr lang="it-IT" sz="2000" dirty="0" err="1">
                <a:solidFill>
                  <a:srgbClr val="FFFFE6"/>
                </a:solidFill>
              </a:rPr>
              <a:t>computational</a:t>
            </a:r>
            <a:r>
              <a:rPr lang="it-IT" sz="2000" dirty="0">
                <a:solidFill>
                  <a:srgbClr val="FFFFE6"/>
                </a:solidFill>
              </a:rPr>
              <a:t> </a:t>
            </a:r>
            <a:r>
              <a:rPr lang="it-IT" sz="2000" dirty="0" err="1">
                <a:solidFill>
                  <a:srgbClr val="FFFFE6"/>
                </a:solidFill>
              </a:rPr>
              <a:t>advantages</a:t>
            </a:r>
            <a:r>
              <a:rPr lang="it-IT" sz="2000" dirty="0">
                <a:solidFill>
                  <a:srgbClr val="FFFFE6"/>
                </a:solidFill>
              </a:rPr>
              <a:t>.</a:t>
            </a:r>
          </a:p>
          <a:p>
            <a:pPr marL="285750" indent="-285750">
              <a:buFont typeface="Arial" panose="020B0604020202020204" pitchFamily="34" charset="0"/>
              <a:buChar char="•"/>
            </a:pPr>
            <a:endParaRPr lang="it-IT" sz="2000" dirty="0">
              <a:solidFill>
                <a:schemeClr val="bg1">
                  <a:lumMod val="50000"/>
                </a:schemeClr>
              </a:solidFill>
            </a:endParaRPr>
          </a:p>
        </p:txBody>
      </p:sp>
      <p:sp>
        <p:nvSpPr>
          <p:cNvPr id="6" name="TextBox 5">
            <a:extLst>
              <a:ext uri="{FF2B5EF4-FFF2-40B4-BE49-F238E27FC236}">
                <a16:creationId xmlns:a16="http://schemas.microsoft.com/office/drawing/2014/main" id="{3537E19F-D0A9-9249-94A7-AF8819E81C86}"/>
              </a:ext>
            </a:extLst>
          </p:cNvPr>
          <p:cNvSpPr txBox="1"/>
          <p:nvPr/>
        </p:nvSpPr>
        <p:spPr>
          <a:xfrm>
            <a:off x="4251314" y="6454801"/>
            <a:ext cx="4892686" cy="307777"/>
          </a:xfrm>
          <a:prstGeom prst="rect">
            <a:avLst/>
          </a:prstGeom>
          <a:noFill/>
        </p:spPr>
        <p:txBody>
          <a:bodyPr wrap="none" rtlCol="0">
            <a:spAutoFit/>
          </a:bodyPr>
          <a:lstStyle/>
          <a:p>
            <a:r>
              <a:rPr lang="it-IT" sz="1400" u="sng" dirty="0">
                <a:solidFill>
                  <a:srgbClr val="0070C0"/>
                </a:solidFill>
              </a:rPr>
              <a:t>For more, </a:t>
            </a:r>
            <a:r>
              <a:rPr lang="it-IT" sz="1400" u="sng" dirty="0" err="1">
                <a:solidFill>
                  <a:srgbClr val="0070C0"/>
                </a:solidFill>
              </a:rPr>
              <a:t>see</a:t>
            </a:r>
            <a:r>
              <a:rPr lang="it-IT" sz="1400" u="sng" dirty="0">
                <a:solidFill>
                  <a:srgbClr val="0070C0"/>
                </a:solidFill>
              </a:rPr>
              <a:t> David </a:t>
            </a:r>
            <a:r>
              <a:rPr lang="it-IT" sz="1400" u="sng" dirty="0" err="1">
                <a:solidFill>
                  <a:srgbClr val="0070C0"/>
                </a:solidFill>
              </a:rPr>
              <a:t>Schmid’s</a:t>
            </a:r>
            <a:r>
              <a:rPr lang="it-IT" sz="1400" u="sng" dirty="0">
                <a:solidFill>
                  <a:srgbClr val="0070C0"/>
                </a:solidFill>
              </a:rPr>
              <a:t> </a:t>
            </a:r>
            <a:r>
              <a:rPr lang="it-IT" sz="1400" u="sng" dirty="0" err="1">
                <a:solidFill>
                  <a:srgbClr val="0070C0"/>
                </a:solidFill>
              </a:rPr>
              <a:t>lectures</a:t>
            </a:r>
            <a:r>
              <a:rPr lang="it-IT" sz="1400" u="sng" dirty="0">
                <a:solidFill>
                  <a:srgbClr val="0070C0"/>
                </a:solidFill>
              </a:rPr>
              <a:t> </a:t>
            </a:r>
            <a:r>
              <a:rPr lang="it-IT" sz="1400" u="sng" dirty="0" err="1">
                <a:solidFill>
                  <a:srgbClr val="0070C0"/>
                </a:solidFill>
              </a:rPr>
              <a:t>at</a:t>
            </a:r>
            <a:r>
              <a:rPr lang="it-IT" sz="1400" u="sng" dirty="0">
                <a:solidFill>
                  <a:srgbClr val="0070C0"/>
                </a:solidFill>
              </a:rPr>
              <a:t> </a:t>
            </a:r>
            <a:r>
              <a:rPr lang="it-IT" sz="1400" u="sng" dirty="0" err="1">
                <a:solidFill>
                  <a:srgbClr val="0070C0"/>
                </a:solidFill>
              </a:rPr>
              <a:t>Solstice</a:t>
            </a:r>
            <a:r>
              <a:rPr lang="it-IT" sz="1400" u="sng" dirty="0">
                <a:solidFill>
                  <a:srgbClr val="0070C0"/>
                </a:solidFill>
              </a:rPr>
              <a:t> of </a:t>
            </a:r>
            <a:r>
              <a:rPr lang="it-IT" sz="1400" u="sng" dirty="0" err="1">
                <a:solidFill>
                  <a:srgbClr val="0070C0"/>
                </a:solidFill>
              </a:rPr>
              <a:t>Foundations</a:t>
            </a:r>
            <a:r>
              <a:rPr lang="it-IT" sz="1400" u="sng" dirty="0">
                <a:solidFill>
                  <a:srgbClr val="0070C0"/>
                </a:solidFill>
              </a:rPr>
              <a:t>.</a:t>
            </a:r>
          </a:p>
        </p:txBody>
      </p:sp>
    </p:spTree>
    <p:extLst>
      <p:ext uri="{BB962C8B-B14F-4D97-AF65-F5344CB8AC3E}">
        <p14:creationId xmlns:p14="http://schemas.microsoft.com/office/powerpoint/2010/main" val="273592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926738-0C87-5E83-FB50-286824E53409}"/>
              </a:ext>
            </a:extLst>
          </p:cNvPr>
          <p:cNvSpPr/>
          <p:nvPr/>
        </p:nvSpPr>
        <p:spPr>
          <a:xfrm>
            <a:off x="5727085" y="5045256"/>
            <a:ext cx="2468225" cy="926273"/>
          </a:xfrm>
          <a:prstGeom prst="rect">
            <a:avLst/>
          </a:prstGeom>
          <a:solidFill>
            <a:schemeClr val="tx1"/>
          </a:solidFill>
          <a:ln>
            <a:solidFill>
              <a:schemeClr val="tx1"/>
            </a:solidFill>
          </a:ln>
          <a:effectLst>
            <a:glow rad="25400">
              <a:schemeClr val="tx1">
                <a:alpha val="40000"/>
              </a:schemeClr>
            </a:glow>
            <a:outerShdw blurRad="190500" dist="50800" dir="5400000" sx="104000" sy="104000" algn="ctr" rotWithShape="0">
              <a:schemeClr val="tx1">
                <a:alpha val="6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ogo politecnico di bari 2021">
            <a:extLst>
              <a:ext uri="{FF2B5EF4-FFF2-40B4-BE49-F238E27FC236}">
                <a16:creationId xmlns:a16="http://schemas.microsoft.com/office/drawing/2014/main" id="{B1821322-820D-2935-0FF7-18F7A9885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220" y="5038521"/>
            <a:ext cx="2163421" cy="941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6CDE9A-CFA9-A14C-954D-3DD6F8AEAE29}"/>
              </a:ext>
            </a:extLst>
          </p:cNvPr>
          <p:cNvSpPr>
            <a:spLocks noGrp="1"/>
          </p:cNvSpPr>
          <p:nvPr>
            <p:ph type="title"/>
          </p:nvPr>
        </p:nvSpPr>
        <p:spPr>
          <a:xfrm>
            <a:off x="261158" y="467591"/>
            <a:ext cx="8492807" cy="1932690"/>
          </a:xfrm>
        </p:spPr>
        <p:txBody>
          <a:bodyPr>
            <a:normAutofit/>
          </a:bodyPr>
          <a:lstStyle/>
          <a:p>
            <a:pPr algn="ctr">
              <a:defRPr/>
            </a:pPr>
            <a:r>
              <a:rPr lang="en-GB" sz="4000" b="1" i="0" dirty="0">
                <a:effectLst/>
                <a:latin typeface="+mj-lt"/>
              </a:rPr>
              <a:t>What is </a:t>
            </a:r>
            <a:r>
              <a:rPr lang="en-GB" sz="4000" b="1" i="1" dirty="0">
                <a:effectLst/>
                <a:latin typeface="+mj-lt"/>
              </a:rPr>
              <a:t>nonclassical</a:t>
            </a:r>
            <a:r>
              <a:rPr lang="en-GB" sz="4000" b="1" i="0" dirty="0">
                <a:effectLst/>
                <a:latin typeface="+mj-lt"/>
              </a:rPr>
              <a:t> about uncertainty </a:t>
            </a:r>
            <a:r>
              <a:rPr lang="en-GB" sz="4000" b="1" dirty="0">
                <a:latin typeface="+mj-lt"/>
              </a:rPr>
              <a:t>r</a:t>
            </a:r>
            <a:r>
              <a:rPr lang="en-GB" sz="4000" b="1" i="0" dirty="0">
                <a:effectLst/>
                <a:latin typeface="+mj-lt"/>
              </a:rPr>
              <a:t>elations?</a:t>
            </a:r>
            <a:endParaRPr lang="en-US" sz="4000" dirty="0">
              <a:latin typeface="+mj-lt"/>
            </a:endParaRPr>
          </a:p>
        </p:txBody>
      </p:sp>
      <p:sp>
        <p:nvSpPr>
          <p:cNvPr id="15362" name="TextBox 3">
            <a:extLst>
              <a:ext uri="{FF2B5EF4-FFF2-40B4-BE49-F238E27FC236}">
                <a16:creationId xmlns:a16="http://schemas.microsoft.com/office/drawing/2014/main" id="{8CC7737A-92A2-864B-A211-C5405DEF146A}"/>
              </a:ext>
            </a:extLst>
          </p:cNvPr>
          <p:cNvSpPr txBox="1">
            <a:spLocks noChangeArrowheads="1"/>
          </p:cNvSpPr>
          <p:nvPr/>
        </p:nvSpPr>
        <p:spPr bwMode="auto">
          <a:xfrm>
            <a:off x="61631" y="2960058"/>
            <a:ext cx="8864159"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latin typeface="+mj-lt"/>
              </a:rPr>
              <a:t>Giovanni Scala </a:t>
            </a:r>
          </a:p>
          <a:p>
            <a:pPr algn="ctr">
              <a:spcBef>
                <a:spcPct val="0"/>
              </a:spcBef>
              <a:buFontTx/>
              <a:buNone/>
            </a:pPr>
            <a:r>
              <a:rPr lang="en-US" altLang="en-US" sz="1800" dirty="0" err="1">
                <a:latin typeface="+mj-lt"/>
              </a:rPr>
              <a:t>giovanni.scala</a:t>
            </a:r>
            <a:r>
              <a:rPr lang="en-GB" altLang="en-US" sz="1800" dirty="0">
                <a:latin typeface="+mj-lt"/>
              </a:rPr>
              <a:t>@</a:t>
            </a:r>
            <a:r>
              <a:rPr lang="en-US" altLang="en-US" sz="1800" dirty="0">
                <a:latin typeface="+mj-lt"/>
              </a:rPr>
              <a:t>ug.edu.pl</a:t>
            </a:r>
          </a:p>
          <a:p>
            <a:pPr algn="ctr">
              <a:spcBef>
                <a:spcPct val="0"/>
              </a:spcBef>
              <a:buFontTx/>
              <a:buNone/>
            </a:pPr>
            <a:endParaRPr lang="en-US" altLang="en-US" sz="1800" dirty="0">
              <a:latin typeface="+mj-lt"/>
            </a:endParaRPr>
          </a:p>
          <a:p>
            <a:pPr algn="ctr">
              <a:buNone/>
            </a:pPr>
            <a:r>
              <a:rPr lang="en-GB" sz="1400" i="0" dirty="0">
                <a:effectLst/>
                <a:latin typeface="+mj-lt"/>
              </a:rPr>
              <a:t>With L. Catani, M. Leifer, D. Schmid, and R. W. Spekkens,</a:t>
            </a:r>
          </a:p>
          <a:p>
            <a:pPr algn="ctr">
              <a:buNone/>
            </a:pPr>
            <a:r>
              <a:rPr lang="en-GB" sz="1400" i="0" dirty="0">
                <a:effectLst/>
                <a:latin typeface="+mj-lt"/>
                <a:hlinkClick r:id="rId4">
                  <a:extLst>
                    <a:ext uri="{A12FA001-AC4F-418D-AE19-62706E023703}">
                      <ahyp:hlinkClr xmlns:ahyp="http://schemas.microsoft.com/office/drawing/2018/hyperlinkcolor" val="tx"/>
                    </a:ext>
                  </a:extLst>
                </a:hlinkClick>
              </a:rPr>
              <a:t>arXiv: 2207.11779 (Phys. Rev. Lett. 129, 240401</a:t>
            </a:r>
            <a:r>
              <a:rPr lang="en-GB" sz="1400" i="0" dirty="0">
                <a:effectLst/>
                <a:latin typeface="+mj-lt"/>
              </a:rPr>
              <a:t>, 2022)</a:t>
            </a:r>
          </a:p>
        </p:txBody>
      </p:sp>
      <p:sp>
        <p:nvSpPr>
          <p:cNvPr id="6" name="TextBox 5">
            <a:extLst>
              <a:ext uri="{FF2B5EF4-FFF2-40B4-BE49-F238E27FC236}">
                <a16:creationId xmlns:a16="http://schemas.microsoft.com/office/drawing/2014/main" id="{47A82BDB-E0D8-A24A-A5EA-8127FA994E81}"/>
              </a:ext>
            </a:extLst>
          </p:cNvPr>
          <p:cNvSpPr txBox="1"/>
          <p:nvPr/>
        </p:nvSpPr>
        <p:spPr>
          <a:xfrm>
            <a:off x="4027186" y="2251984"/>
            <a:ext cx="1425390" cy="369332"/>
          </a:xfrm>
          <a:prstGeom prst="rect">
            <a:avLst/>
          </a:prstGeom>
          <a:noFill/>
        </p:spPr>
        <p:txBody>
          <a:bodyPr wrap="none" rtlCol="0">
            <a:spAutoFit/>
          </a:bodyPr>
          <a:lstStyle/>
          <a:p>
            <a:pPr algn="ctr"/>
            <a:r>
              <a:rPr lang="it-IT" sz="1800" b="1" dirty="0">
                <a:effectLst/>
                <a:latin typeface="+mj-lt"/>
                <a:ea typeface="Times New Roman" panose="02020603050405020304" pitchFamily="18" charset="0"/>
                <a:cs typeface="Times New Roman" panose="02020603050405020304" pitchFamily="18" charset="0"/>
              </a:rPr>
              <a:t>CEQIP 2023</a:t>
            </a:r>
            <a:endParaRPr lang="en-US" sz="1600" dirty="0">
              <a:latin typeface="+mj-lt"/>
            </a:endParaRPr>
          </a:p>
        </p:txBody>
      </p:sp>
      <p:pic>
        <p:nvPicPr>
          <p:cNvPr id="3" name="Picture 6">
            <a:extLst>
              <a:ext uri="{FF2B5EF4-FFF2-40B4-BE49-F238E27FC236}">
                <a16:creationId xmlns:a16="http://schemas.microsoft.com/office/drawing/2014/main" id="{75294020-B5D9-332B-3DD4-F3B8C5E360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16" y="5140528"/>
            <a:ext cx="1829778" cy="840260"/>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5" name="Picture 2" descr="Home - ICTQT">
            <a:extLst>
              <a:ext uri="{FF2B5EF4-FFF2-40B4-BE49-F238E27FC236}">
                <a16:creationId xmlns:a16="http://schemas.microsoft.com/office/drawing/2014/main" id="{45287EE0-2D28-4BEF-304A-BFEA9DD27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078" y="5053488"/>
            <a:ext cx="926272" cy="926272"/>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71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926738-0C87-5E83-FB50-286824E53409}"/>
              </a:ext>
            </a:extLst>
          </p:cNvPr>
          <p:cNvSpPr/>
          <p:nvPr/>
        </p:nvSpPr>
        <p:spPr>
          <a:xfrm>
            <a:off x="5727085" y="5045256"/>
            <a:ext cx="2468225" cy="926273"/>
          </a:xfrm>
          <a:prstGeom prst="rect">
            <a:avLst/>
          </a:prstGeom>
          <a:solidFill>
            <a:schemeClr val="tx1"/>
          </a:solidFill>
          <a:ln>
            <a:solidFill>
              <a:schemeClr val="tx1"/>
            </a:solidFill>
          </a:ln>
          <a:effectLst>
            <a:glow rad="25400">
              <a:schemeClr val="tx1">
                <a:alpha val="40000"/>
              </a:schemeClr>
            </a:glow>
            <a:outerShdw blurRad="190500" dist="50800" dir="5400000" sx="104000" sy="104000" algn="ctr" rotWithShape="0">
              <a:schemeClr val="tx1">
                <a:alpha val="6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Logo politecnico di bari 2021">
            <a:extLst>
              <a:ext uri="{FF2B5EF4-FFF2-40B4-BE49-F238E27FC236}">
                <a16:creationId xmlns:a16="http://schemas.microsoft.com/office/drawing/2014/main" id="{B1821322-820D-2935-0FF7-18F7A9885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220" y="5038521"/>
            <a:ext cx="2163421" cy="941239"/>
          </a:xfrm>
          <a:prstGeom prst="rect">
            <a:avLst/>
          </a:prstGeom>
          <a:noFill/>
          <a:extLst>
            <a:ext uri="{909E8E84-426E-40DD-AFC4-6F175D3DCCD1}">
              <a14:hiddenFill xmlns:a14="http://schemas.microsoft.com/office/drawing/2010/main">
                <a:solidFill>
                  <a:srgbClr val="FFFFFF"/>
                </a:solidFill>
              </a14:hiddenFill>
            </a:ext>
          </a:extLst>
        </p:spPr>
      </p:pic>
      <p:sp>
        <p:nvSpPr>
          <p:cNvPr id="15362" name="TextBox 3">
            <a:extLst>
              <a:ext uri="{FF2B5EF4-FFF2-40B4-BE49-F238E27FC236}">
                <a16:creationId xmlns:a16="http://schemas.microsoft.com/office/drawing/2014/main" id="{8CC7737A-92A2-864B-A211-C5405DEF146A}"/>
              </a:ext>
            </a:extLst>
          </p:cNvPr>
          <p:cNvSpPr txBox="1">
            <a:spLocks noChangeArrowheads="1"/>
          </p:cNvSpPr>
          <p:nvPr/>
        </p:nvSpPr>
        <p:spPr bwMode="auto">
          <a:xfrm>
            <a:off x="61631" y="2960058"/>
            <a:ext cx="8864159"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dirty="0">
                <a:latin typeface="+mj-lt"/>
              </a:rPr>
              <a:t>Giovanni Scala </a:t>
            </a:r>
          </a:p>
          <a:p>
            <a:pPr algn="ctr">
              <a:spcBef>
                <a:spcPct val="0"/>
              </a:spcBef>
              <a:buFontTx/>
              <a:buNone/>
            </a:pPr>
            <a:r>
              <a:rPr lang="en-US" altLang="en-US" sz="1800" dirty="0" err="1">
                <a:latin typeface="+mj-lt"/>
              </a:rPr>
              <a:t>giovanni.scala</a:t>
            </a:r>
            <a:r>
              <a:rPr lang="en-GB" altLang="en-US" sz="1800" dirty="0">
                <a:latin typeface="+mj-lt"/>
              </a:rPr>
              <a:t>@</a:t>
            </a:r>
            <a:r>
              <a:rPr lang="en-US" altLang="en-US" sz="1800" dirty="0">
                <a:latin typeface="+mj-lt"/>
              </a:rPr>
              <a:t>ug.edu.pl</a:t>
            </a:r>
          </a:p>
          <a:p>
            <a:pPr algn="ctr">
              <a:spcBef>
                <a:spcPct val="0"/>
              </a:spcBef>
              <a:buFontTx/>
              <a:buNone/>
            </a:pPr>
            <a:endParaRPr lang="en-US" altLang="en-US" sz="1800" dirty="0">
              <a:latin typeface="+mj-lt"/>
            </a:endParaRPr>
          </a:p>
          <a:p>
            <a:pPr algn="ctr">
              <a:buNone/>
            </a:pPr>
            <a:r>
              <a:rPr lang="en-GB" sz="1400" i="0" dirty="0">
                <a:effectLst/>
                <a:latin typeface="+mj-lt"/>
              </a:rPr>
              <a:t>With L. Catani, M. Leifer, D. Schmid, and R. W. Spekkens,</a:t>
            </a:r>
          </a:p>
          <a:p>
            <a:pPr algn="ctr">
              <a:buNone/>
            </a:pPr>
            <a:r>
              <a:rPr lang="en-GB" sz="1400" i="0" dirty="0">
                <a:effectLst/>
                <a:latin typeface="+mj-lt"/>
                <a:hlinkClick r:id="rId4">
                  <a:extLst>
                    <a:ext uri="{A12FA001-AC4F-418D-AE19-62706E023703}">
                      <ahyp:hlinkClr xmlns:ahyp="http://schemas.microsoft.com/office/drawing/2018/hyperlinkcolor" val="tx"/>
                    </a:ext>
                  </a:extLst>
                </a:hlinkClick>
              </a:rPr>
              <a:t>arXiv: 2207.11779 (Phys. Rev. Lett. 129, 240401</a:t>
            </a:r>
            <a:r>
              <a:rPr lang="en-GB" sz="1400" i="0" dirty="0">
                <a:effectLst/>
                <a:latin typeface="+mj-lt"/>
              </a:rPr>
              <a:t>, 2022)</a:t>
            </a:r>
          </a:p>
        </p:txBody>
      </p:sp>
      <p:sp>
        <p:nvSpPr>
          <p:cNvPr id="6" name="TextBox 5">
            <a:extLst>
              <a:ext uri="{FF2B5EF4-FFF2-40B4-BE49-F238E27FC236}">
                <a16:creationId xmlns:a16="http://schemas.microsoft.com/office/drawing/2014/main" id="{47A82BDB-E0D8-A24A-A5EA-8127FA994E81}"/>
              </a:ext>
            </a:extLst>
          </p:cNvPr>
          <p:cNvSpPr txBox="1"/>
          <p:nvPr/>
        </p:nvSpPr>
        <p:spPr>
          <a:xfrm>
            <a:off x="4027186" y="2251984"/>
            <a:ext cx="1425390" cy="369332"/>
          </a:xfrm>
          <a:prstGeom prst="rect">
            <a:avLst/>
          </a:prstGeom>
          <a:noFill/>
        </p:spPr>
        <p:txBody>
          <a:bodyPr wrap="none" rtlCol="0">
            <a:spAutoFit/>
          </a:bodyPr>
          <a:lstStyle/>
          <a:p>
            <a:pPr algn="ctr"/>
            <a:r>
              <a:rPr lang="it-IT" sz="1800" b="1" dirty="0">
                <a:effectLst/>
                <a:latin typeface="+mj-lt"/>
                <a:ea typeface="Times New Roman" panose="02020603050405020304" pitchFamily="18" charset="0"/>
                <a:cs typeface="Times New Roman" panose="02020603050405020304" pitchFamily="18" charset="0"/>
              </a:rPr>
              <a:t>CEQIP 2023</a:t>
            </a:r>
            <a:endParaRPr lang="en-US" sz="1600" dirty="0">
              <a:latin typeface="+mj-lt"/>
            </a:endParaRPr>
          </a:p>
        </p:txBody>
      </p:sp>
      <p:pic>
        <p:nvPicPr>
          <p:cNvPr id="3" name="Picture 6">
            <a:extLst>
              <a:ext uri="{FF2B5EF4-FFF2-40B4-BE49-F238E27FC236}">
                <a16:creationId xmlns:a16="http://schemas.microsoft.com/office/drawing/2014/main" id="{75294020-B5D9-332B-3DD4-F3B8C5E360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16" y="5140528"/>
            <a:ext cx="1829778" cy="840260"/>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5" name="Picture 2" descr="Home - ICTQT">
            <a:extLst>
              <a:ext uri="{FF2B5EF4-FFF2-40B4-BE49-F238E27FC236}">
                <a16:creationId xmlns:a16="http://schemas.microsoft.com/office/drawing/2014/main" id="{45287EE0-2D28-4BEF-304A-BFEA9DD27E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078" y="5053488"/>
            <a:ext cx="926272" cy="926272"/>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D3E92402-98EC-2324-A9F5-2737731FF81A}"/>
              </a:ext>
            </a:extLst>
          </p:cNvPr>
          <p:cNvSpPr txBox="1">
            <a:spLocks/>
          </p:cNvSpPr>
          <p:nvPr/>
        </p:nvSpPr>
        <p:spPr>
          <a:xfrm>
            <a:off x="261158" y="467591"/>
            <a:ext cx="8492807" cy="19326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LM Roman 17" panose="00000500000000000000" pitchFamily="50" charset="0"/>
                <a:ea typeface="+mj-ea"/>
                <a:cs typeface="+mj-cs"/>
              </a:defRPr>
            </a:lvl1pPr>
          </a:lstStyle>
          <a:p>
            <a:pPr algn="ctr">
              <a:defRPr/>
            </a:pPr>
            <a:r>
              <a:rPr lang="en-GB" sz="4000" b="1" dirty="0">
                <a:latin typeface="+mj-lt"/>
              </a:rPr>
              <a:t>What is </a:t>
            </a:r>
            <a:r>
              <a:rPr lang="en-GB" sz="4000" b="1" i="1" dirty="0">
                <a:latin typeface="+mj-lt"/>
              </a:rPr>
              <a:t>contextual</a:t>
            </a:r>
            <a:r>
              <a:rPr lang="en-GB" sz="4000" b="1" dirty="0">
                <a:latin typeface="+mj-lt"/>
              </a:rPr>
              <a:t> about</a:t>
            </a:r>
          </a:p>
          <a:p>
            <a:pPr algn="ctr">
              <a:defRPr/>
            </a:pPr>
            <a:r>
              <a:rPr lang="en-GB" sz="4000" b="1" dirty="0">
                <a:latin typeface="+mj-lt"/>
              </a:rPr>
              <a:t> uncertainty relations?</a:t>
            </a:r>
            <a:endParaRPr lang="en-US" sz="4000" dirty="0">
              <a:latin typeface="+mj-lt"/>
            </a:endParaRPr>
          </a:p>
        </p:txBody>
      </p:sp>
    </p:spTree>
    <p:extLst>
      <p:ext uri="{BB962C8B-B14F-4D97-AF65-F5344CB8AC3E}">
        <p14:creationId xmlns:p14="http://schemas.microsoft.com/office/powerpoint/2010/main" val="3732018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7ADA7-9FFB-7245-8B39-C996B0F950A4}"/>
              </a:ext>
            </a:extLst>
          </p:cNvPr>
          <p:cNvSpPr/>
          <p:nvPr/>
        </p:nvSpPr>
        <p:spPr>
          <a:xfrm>
            <a:off x="0" y="0"/>
            <a:ext cx="9144000" cy="5016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5">
            <a:extLst>
              <a:ext uri="{FF2B5EF4-FFF2-40B4-BE49-F238E27FC236}">
                <a16:creationId xmlns:a16="http://schemas.microsoft.com/office/drawing/2014/main" id="{604F40CA-8AF0-FA49-8DA2-0BD505CD6E4F}"/>
              </a:ext>
            </a:extLst>
          </p:cNvPr>
          <p:cNvSpPr txBox="1">
            <a:spLocks noChangeArrowheads="1"/>
          </p:cNvSpPr>
          <p:nvPr/>
        </p:nvSpPr>
        <p:spPr bwMode="auto">
          <a:xfrm>
            <a:off x="26988" y="115888"/>
            <a:ext cx="1588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latin typeface="+mj-lt"/>
              </a:rPr>
              <a:t>Motivation</a:t>
            </a:r>
          </a:p>
        </p:txBody>
      </p:sp>
      <p:sp>
        <p:nvSpPr>
          <p:cNvPr id="11" name="TextBox 10">
            <a:extLst>
              <a:ext uri="{FF2B5EF4-FFF2-40B4-BE49-F238E27FC236}">
                <a16:creationId xmlns:a16="http://schemas.microsoft.com/office/drawing/2014/main" id="{D1088C60-5554-814A-8832-C61485F897B1}"/>
              </a:ext>
            </a:extLst>
          </p:cNvPr>
          <p:cNvSpPr txBox="1"/>
          <p:nvPr/>
        </p:nvSpPr>
        <p:spPr>
          <a:xfrm>
            <a:off x="316992" y="1537554"/>
            <a:ext cx="8510015" cy="2800767"/>
          </a:xfrm>
          <a:prstGeom prst="rect">
            <a:avLst/>
          </a:prstGeom>
          <a:noFill/>
        </p:spPr>
        <p:txBody>
          <a:bodyPr wrap="square" rtlCol="0">
            <a:spAutoFit/>
          </a:bodyPr>
          <a:lstStyle/>
          <a:p>
            <a:pPr marL="285750" indent="-285750">
              <a:buFont typeface="Arial" panose="020B0604020202020204" pitchFamily="34" charset="0"/>
              <a:buChar char="•"/>
            </a:pPr>
            <a:r>
              <a:rPr lang="it-IT" sz="2200" dirty="0" err="1">
                <a:solidFill>
                  <a:srgbClr val="FFFFE6"/>
                </a:solidFill>
              </a:rPr>
              <a:t>There</a:t>
            </a:r>
            <a:r>
              <a:rPr lang="it-IT" sz="2200" dirty="0">
                <a:solidFill>
                  <a:srgbClr val="FFFFE6"/>
                </a:solidFill>
              </a:rPr>
              <a:t> </a:t>
            </a:r>
            <a:r>
              <a:rPr lang="it-IT" sz="2200" dirty="0" err="1">
                <a:solidFill>
                  <a:srgbClr val="FFFFE6"/>
                </a:solidFill>
              </a:rPr>
              <a:t>exist</a:t>
            </a:r>
            <a:r>
              <a:rPr lang="it-IT" sz="2200" dirty="0">
                <a:solidFill>
                  <a:srgbClr val="FFFFE6"/>
                </a:solidFill>
              </a:rPr>
              <a:t> </a:t>
            </a:r>
            <a:r>
              <a:rPr lang="it-IT" sz="2200" dirty="0" err="1">
                <a:solidFill>
                  <a:srgbClr val="FFFFE6"/>
                </a:solidFill>
              </a:rPr>
              <a:t>noncontextual</a:t>
            </a:r>
            <a:r>
              <a:rPr lang="it-IT" sz="2200" dirty="0">
                <a:solidFill>
                  <a:srgbClr val="FFFFE6"/>
                </a:solidFill>
              </a:rPr>
              <a:t> </a:t>
            </a:r>
            <a:r>
              <a:rPr lang="it-IT" sz="2200" dirty="0" err="1">
                <a:solidFill>
                  <a:srgbClr val="FFFFE6"/>
                </a:solidFill>
              </a:rPr>
              <a:t>theories</a:t>
            </a:r>
            <a:r>
              <a:rPr lang="it-IT" sz="2200" dirty="0">
                <a:solidFill>
                  <a:srgbClr val="FFFFE6"/>
                </a:solidFill>
              </a:rPr>
              <a:t> </a:t>
            </a:r>
            <a:r>
              <a:rPr lang="it-IT" sz="2200" dirty="0" err="1">
                <a:solidFill>
                  <a:srgbClr val="FFFFE6"/>
                </a:solidFill>
              </a:rPr>
              <a:t>that</a:t>
            </a:r>
            <a:r>
              <a:rPr lang="it-IT" sz="2200" dirty="0">
                <a:solidFill>
                  <a:srgbClr val="FFFFE6"/>
                </a:solidFill>
              </a:rPr>
              <a:t> </a:t>
            </a:r>
            <a:r>
              <a:rPr lang="it-IT" sz="2200" dirty="0" err="1">
                <a:solidFill>
                  <a:srgbClr val="FFFFE6"/>
                </a:solidFill>
              </a:rPr>
              <a:t>manifest</a:t>
            </a:r>
            <a:r>
              <a:rPr lang="it-IT" sz="2200" dirty="0">
                <a:solidFill>
                  <a:srgbClr val="FFFFE6"/>
                </a:solidFill>
              </a:rPr>
              <a:t> </a:t>
            </a:r>
            <a:r>
              <a:rPr lang="it-IT" sz="2200" dirty="0" err="1">
                <a:solidFill>
                  <a:srgbClr val="FFFFE6"/>
                </a:solidFill>
              </a:rPr>
              <a:t>uncertainty</a:t>
            </a:r>
            <a:r>
              <a:rPr lang="it-IT" sz="2200" dirty="0">
                <a:solidFill>
                  <a:srgbClr val="FFFFE6"/>
                </a:solidFill>
              </a:rPr>
              <a:t> relations.</a:t>
            </a:r>
          </a:p>
          <a:p>
            <a:pPr marL="285750" indent="-285750">
              <a:buFont typeface="Arial" panose="020B0604020202020204" pitchFamily="34" charset="0"/>
              <a:buChar char="•"/>
            </a:pPr>
            <a:endParaRPr lang="it-IT" sz="2200" dirty="0">
              <a:solidFill>
                <a:srgbClr val="FFFFE6"/>
              </a:solidFill>
            </a:endParaRPr>
          </a:p>
          <a:p>
            <a:endParaRPr lang="it-IT" sz="2200" dirty="0">
              <a:solidFill>
                <a:srgbClr val="FFFFE6"/>
              </a:solidFill>
            </a:endParaRPr>
          </a:p>
          <a:p>
            <a:endParaRPr lang="it-IT" sz="2200" dirty="0">
              <a:solidFill>
                <a:srgbClr val="FFFFE6"/>
              </a:solidFill>
            </a:endParaRPr>
          </a:p>
          <a:p>
            <a:endParaRPr lang="it-IT" sz="2200" dirty="0">
              <a:solidFill>
                <a:srgbClr val="FFFFE6"/>
              </a:solidFill>
            </a:endParaRPr>
          </a:p>
          <a:p>
            <a:endParaRPr lang="it-IT" sz="2200" dirty="0">
              <a:solidFill>
                <a:srgbClr val="FFFFE6"/>
              </a:solidFill>
            </a:endParaRPr>
          </a:p>
          <a:p>
            <a:pPr marL="285750" indent="-285750">
              <a:buFont typeface="Arial" panose="020B0604020202020204" pitchFamily="34" charset="0"/>
              <a:buChar char="•"/>
            </a:pPr>
            <a:r>
              <a:rPr lang="it-IT" sz="2200" dirty="0" err="1">
                <a:solidFill>
                  <a:srgbClr val="FFFFE6"/>
                </a:solidFill>
              </a:rPr>
              <a:t>Which</a:t>
            </a:r>
            <a:r>
              <a:rPr lang="it-IT" sz="2200" dirty="0">
                <a:solidFill>
                  <a:srgbClr val="FFFFE6"/>
                </a:solidFill>
              </a:rPr>
              <a:t> </a:t>
            </a:r>
            <a:r>
              <a:rPr lang="it-IT" sz="2200" dirty="0" err="1">
                <a:solidFill>
                  <a:srgbClr val="FFFFE6"/>
                </a:solidFill>
              </a:rPr>
              <a:t>aspects</a:t>
            </a:r>
            <a:r>
              <a:rPr lang="it-IT" sz="2200" dirty="0">
                <a:solidFill>
                  <a:srgbClr val="FFFFE6"/>
                </a:solidFill>
              </a:rPr>
              <a:t> of </a:t>
            </a:r>
            <a:r>
              <a:rPr lang="it-IT" sz="2200" dirty="0" err="1">
                <a:solidFill>
                  <a:srgbClr val="FFFFE6"/>
                </a:solidFill>
              </a:rPr>
              <a:t>uncertainty</a:t>
            </a:r>
            <a:r>
              <a:rPr lang="it-IT" sz="2200" dirty="0">
                <a:solidFill>
                  <a:srgbClr val="FFFFE6"/>
                </a:solidFill>
              </a:rPr>
              <a:t> relations </a:t>
            </a:r>
            <a:r>
              <a:rPr lang="it-IT" sz="2200" dirty="0" err="1">
                <a:solidFill>
                  <a:srgbClr val="FFFFE6"/>
                </a:solidFill>
              </a:rPr>
              <a:t>witness</a:t>
            </a:r>
            <a:r>
              <a:rPr lang="it-IT" sz="2200" dirty="0">
                <a:solidFill>
                  <a:srgbClr val="FFFFE6"/>
                </a:solidFill>
              </a:rPr>
              <a:t> </a:t>
            </a:r>
            <a:r>
              <a:rPr lang="it-IT" sz="2200" dirty="0" err="1">
                <a:solidFill>
                  <a:srgbClr val="FFFFE6"/>
                </a:solidFill>
              </a:rPr>
              <a:t>contextuality</a:t>
            </a:r>
            <a:r>
              <a:rPr lang="it-IT" sz="2200" dirty="0">
                <a:solidFill>
                  <a:srgbClr val="FFFFE6"/>
                </a:solidFill>
              </a:rPr>
              <a:t>?</a:t>
            </a:r>
          </a:p>
          <a:p>
            <a:pPr marL="285750" indent="-285750">
              <a:buFont typeface="Arial" panose="020B0604020202020204" pitchFamily="34" charset="0"/>
              <a:buChar char="•"/>
            </a:pPr>
            <a:endParaRPr lang="it-IT" sz="2200" dirty="0"/>
          </a:p>
        </p:txBody>
      </p:sp>
    </p:spTree>
    <p:extLst>
      <p:ext uri="{BB962C8B-B14F-4D97-AF65-F5344CB8AC3E}">
        <p14:creationId xmlns:p14="http://schemas.microsoft.com/office/powerpoint/2010/main" val="177000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B222AA3-02E9-B940-91A5-4D19B4C72F96}"/>
              </a:ext>
            </a:extLst>
          </p:cNvPr>
          <p:cNvSpPr txBox="1">
            <a:spLocks/>
          </p:cNvSpPr>
          <p:nvPr/>
        </p:nvSpPr>
        <p:spPr>
          <a:xfrm>
            <a:off x="327025" y="2710853"/>
            <a:ext cx="8489950"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dirty="0">
                <a:solidFill>
                  <a:schemeClr val="bg1"/>
                </a:solidFill>
                <a:latin typeface="+mn-lt"/>
              </a:rPr>
              <a:t>What is meant by </a:t>
            </a:r>
            <a:r>
              <a:rPr lang="en-US" sz="3200" i="1" dirty="0">
                <a:solidFill>
                  <a:schemeClr val="bg1"/>
                </a:solidFill>
                <a:latin typeface="+mn-lt"/>
              </a:rPr>
              <a:t>nonclassical </a:t>
            </a:r>
            <a:r>
              <a:rPr lang="en-US" sz="3200" dirty="0">
                <a:solidFill>
                  <a:schemeClr val="bg1"/>
                </a:solidFill>
                <a:latin typeface="+mn-lt"/>
              </a:rPr>
              <a:t>?</a:t>
            </a:r>
          </a:p>
        </p:txBody>
      </p:sp>
    </p:spTree>
    <p:extLst>
      <p:ext uri="{BB962C8B-B14F-4D97-AF65-F5344CB8AC3E}">
        <p14:creationId xmlns:p14="http://schemas.microsoft.com/office/powerpoint/2010/main" val="559799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7ADA7-9FFB-7245-8B39-C996B0F950A4}"/>
              </a:ext>
            </a:extLst>
          </p:cNvPr>
          <p:cNvSpPr/>
          <p:nvPr/>
        </p:nvSpPr>
        <p:spPr>
          <a:xfrm>
            <a:off x="0" y="-12700"/>
            <a:ext cx="9144000" cy="5016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CEBD7EB8-FD01-9347-A9DA-9061AF1D7BC9}"/>
              </a:ext>
            </a:extLst>
          </p:cNvPr>
          <p:cNvSpPr txBox="1">
            <a:spLocks/>
          </p:cNvSpPr>
          <p:nvPr/>
        </p:nvSpPr>
        <p:spPr>
          <a:xfrm>
            <a:off x="318008" y="2395682"/>
            <a:ext cx="8813800" cy="2871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defRPr/>
            </a:pPr>
            <a:r>
              <a:rPr lang="en-US" sz="2200" dirty="0">
                <a:solidFill>
                  <a:srgbClr val="FFFFE6"/>
                </a:solidFill>
              </a:rPr>
              <a:t>Uncertainty relations</a:t>
            </a:r>
          </a:p>
          <a:p>
            <a:pPr marL="342900" indent="-342900" algn="l">
              <a:buFont typeface="Arial" panose="020B0604020202020204" pitchFamily="34" charset="0"/>
              <a:buChar char="•"/>
              <a:defRPr/>
            </a:pPr>
            <a:endParaRPr lang="en-US" sz="2200" dirty="0">
              <a:solidFill>
                <a:srgbClr val="FFFFE6"/>
              </a:solidFill>
            </a:endParaRPr>
          </a:p>
          <a:p>
            <a:pPr marL="342900" indent="-342900" algn="l">
              <a:buFont typeface="Arial" panose="020B0604020202020204" pitchFamily="34" charset="0"/>
              <a:buChar char="•"/>
              <a:defRPr/>
            </a:pPr>
            <a:endParaRPr lang="en-US" sz="2200" dirty="0">
              <a:solidFill>
                <a:srgbClr val="FFFFE6"/>
              </a:solidFill>
            </a:endParaRPr>
          </a:p>
          <a:p>
            <a:pPr marL="342900" indent="-342900" algn="l">
              <a:buFont typeface="Arial" panose="020B0604020202020204" pitchFamily="34" charset="0"/>
              <a:buChar char="•"/>
              <a:defRPr/>
            </a:pPr>
            <a:endParaRPr lang="en-US" sz="2200" dirty="0">
              <a:solidFill>
                <a:srgbClr val="FFFFE6"/>
              </a:solidFill>
            </a:endParaRPr>
          </a:p>
          <a:p>
            <a:pPr marL="342900" indent="-342900" algn="l">
              <a:buFont typeface="Arial" panose="020B0604020202020204" pitchFamily="34" charset="0"/>
              <a:buChar char="•"/>
              <a:defRPr/>
            </a:pPr>
            <a:endParaRPr lang="en-US" sz="2200" dirty="0">
              <a:solidFill>
                <a:srgbClr val="FFFFE6"/>
              </a:solidFill>
            </a:endParaRPr>
          </a:p>
          <a:p>
            <a:pPr marL="342900" indent="-342900" algn="l">
              <a:buFont typeface="Arial" panose="020B0604020202020204" pitchFamily="34" charset="0"/>
              <a:buChar char="•"/>
              <a:defRPr/>
            </a:pPr>
            <a:r>
              <a:rPr lang="en-US" sz="2200" dirty="0">
                <a:solidFill>
                  <a:srgbClr val="FFFFE6"/>
                </a:solidFill>
              </a:rPr>
              <a:t>What aspect of uncertainty relations witnesses contextuality</a:t>
            </a:r>
          </a:p>
        </p:txBody>
      </p:sp>
      <p:sp>
        <p:nvSpPr>
          <p:cNvPr id="6" name="TextBox 5">
            <a:extLst>
              <a:ext uri="{FF2B5EF4-FFF2-40B4-BE49-F238E27FC236}">
                <a16:creationId xmlns:a16="http://schemas.microsoft.com/office/drawing/2014/main" id="{A04D22B9-8A4A-D442-9940-D6DF49789D59}"/>
              </a:ext>
            </a:extLst>
          </p:cNvPr>
          <p:cNvSpPr txBox="1">
            <a:spLocks noChangeArrowheads="1"/>
          </p:cNvSpPr>
          <p:nvPr/>
        </p:nvSpPr>
        <p:spPr bwMode="auto">
          <a:xfrm>
            <a:off x="26988" y="115888"/>
            <a:ext cx="1282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latin typeface="+mj-lt"/>
              </a:rPr>
              <a:t>Contents</a:t>
            </a:r>
          </a:p>
        </p:txBody>
      </p:sp>
    </p:spTree>
    <p:extLst>
      <p:ext uri="{BB962C8B-B14F-4D97-AF65-F5344CB8AC3E}">
        <p14:creationId xmlns:p14="http://schemas.microsoft.com/office/powerpoint/2010/main" val="247800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EBD7EB8-FD01-9347-A9DA-9061AF1D7BC9}"/>
              </a:ext>
            </a:extLst>
          </p:cNvPr>
          <p:cNvSpPr txBox="1">
            <a:spLocks/>
          </p:cNvSpPr>
          <p:nvPr/>
        </p:nvSpPr>
        <p:spPr>
          <a:xfrm>
            <a:off x="318008" y="2395682"/>
            <a:ext cx="8813800" cy="2871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defRPr/>
            </a:pPr>
            <a:r>
              <a:rPr lang="en-US" sz="2200" dirty="0">
                <a:solidFill>
                  <a:srgbClr val="FFFFE6"/>
                </a:solidFill>
              </a:rPr>
              <a:t>Uncertainty relations</a:t>
            </a:r>
          </a:p>
          <a:p>
            <a:pPr marL="342900" indent="-342900" algn="l">
              <a:buFont typeface="Arial" panose="020B0604020202020204" pitchFamily="34" charset="0"/>
              <a:buChar char="•"/>
              <a:defRPr/>
            </a:pPr>
            <a:endParaRPr lang="en-US" sz="2200" dirty="0"/>
          </a:p>
          <a:p>
            <a:pPr marL="342900" indent="-342900" algn="l">
              <a:buFont typeface="Arial" panose="020B0604020202020204" pitchFamily="34" charset="0"/>
              <a:buChar char="•"/>
              <a:defRPr/>
            </a:pPr>
            <a:endParaRPr lang="en-US" sz="2200" dirty="0"/>
          </a:p>
          <a:p>
            <a:pPr marL="342900" indent="-342900" algn="l">
              <a:buFont typeface="Arial" panose="020B0604020202020204" pitchFamily="34" charset="0"/>
              <a:buChar char="•"/>
              <a:defRPr/>
            </a:pPr>
            <a:endParaRPr lang="en-US" sz="2200" dirty="0"/>
          </a:p>
          <a:p>
            <a:pPr marL="342900" indent="-342900" algn="l">
              <a:buFont typeface="Arial" panose="020B0604020202020204" pitchFamily="34" charset="0"/>
              <a:buChar char="•"/>
              <a:defRPr/>
            </a:pPr>
            <a:endParaRPr lang="en-US" sz="2200" dirty="0"/>
          </a:p>
          <a:p>
            <a:pPr marL="342900" indent="-342900" algn="l">
              <a:buFont typeface="Arial" panose="020B0604020202020204" pitchFamily="34" charset="0"/>
              <a:buChar char="•"/>
              <a:defRPr/>
            </a:pPr>
            <a:r>
              <a:rPr lang="en-US" sz="2200" dirty="0">
                <a:solidFill>
                  <a:schemeClr val="bg1">
                    <a:lumMod val="50000"/>
                  </a:schemeClr>
                </a:solidFill>
              </a:rPr>
              <a:t>What aspect of uncertainty relations witnesses contextuality</a:t>
            </a:r>
          </a:p>
        </p:txBody>
      </p:sp>
      <p:sp>
        <p:nvSpPr>
          <p:cNvPr id="2" name="Rectangle 1">
            <a:extLst>
              <a:ext uri="{FF2B5EF4-FFF2-40B4-BE49-F238E27FC236}">
                <a16:creationId xmlns:a16="http://schemas.microsoft.com/office/drawing/2014/main" id="{A49A772B-DF58-7B6C-EEEB-A8E948B413F1}"/>
              </a:ext>
            </a:extLst>
          </p:cNvPr>
          <p:cNvSpPr/>
          <p:nvPr/>
        </p:nvSpPr>
        <p:spPr>
          <a:xfrm>
            <a:off x="0" y="-12700"/>
            <a:ext cx="9144000" cy="5016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AD3EBF-9ED7-E521-D56B-4D4F6D31D772}"/>
              </a:ext>
            </a:extLst>
          </p:cNvPr>
          <p:cNvSpPr txBox="1">
            <a:spLocks noChangeArrowheads="1"/>
          </p:cNvSpPr>
          <p:nvPr/>
        </p:nvSpPr>
        <p:spPr bwMode="auto">
          <a:xfrm>
            <a:off x="26988" y="115888"/>
            <a:ext cx="1282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latin typeface="+mj-lt"/>
              </a:rPr>
              <a:t>Contents</a:t>
            </a:r>
          </a:p>
        </p:txBody>
      </p:sp>
    </p:spTree>
    <p:extLst>
      <p:ext uri="{BB962C8B-B14F-4D97-AF65-F5344CB8AC3E}">
        <p14:creationId xmlns:p14="http://schemas.microsoft.com/office/powerpoint/2010/main" val="1073380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7090540-DD5D-884E-932B-24A85F15ABEF}"/>
              </a:ext>
            </a:extLst>
          </p:cNvPr>
          <p:cNvSpPr txBox="1">
            <a:spLocks/>
          </p:cNvSpPr>
          <p:nvPr/>
        </p:nvSpPr>
        <p:spPr>
          <a:xfrm>
            <a:off x="280504" y="904461"/>
            <a:ext cx="8489950"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rPr>
              <a:t>“Product” uncertainty relations in quantum theory</a:t>
            </a:r>
          </a:p>
        </p:txBody>
      </p:sp>
      <p:pic>
        <p:nvPicPr>
          <p:cNvPr id="2" name="Picture 1">
            <a:extLst>
              <a:ext uri="{FF2B5EF4-FFF2-40B4-BE49-F238E27FC236}">
                <a16:creationId xmlns:a16="http://schemas.microsoft.com/office/drawing/2014/main" id="{EC6DDEBE-6B24-E24F-80B5-C71C7ED415F4}"/>
              </a:ext>
            </a:extLst>
          </p:cNvPr>
          <p:cNvPicPr>
            <a:picLocks noChangeAspect="1"/>
          </p:cNvPicPr>
          <p:nvPr/>
        </p:nvPicPr>
        <p:blipFill>
          <a:blip r:embed="rId3"/>
          <a:stretch>
            <a:fillRect/>
          </a:stretch>
        </p:blipFill>
        <p:spPr>
          <a:xfrm>
            <a:off x="466672" y="1822658"/>
            <a:ext cx="1569392" cy="2493309"/>
          </a:xfrm>
          <a:prstGeom prst="rect">
            <a:avLst/>
          </a:prstGeom>
          <a:effectLst>
            <a:glow rad="889000">
              <a:schemeClr val="bg2">
                <a:alpha val="40000"/>
              </a:schemeClr>
            </a:glow>
          </a:effectLst>
        </p:spPr>
      </p:pic>
      <p:pic>
        <p:nvPicPr>
          <p:cNvPr id="3" name="Picture 2">
            <a:extLst>
              <a:ext uri="{FF2B5EF4-FFF2-40B4-BE49-F238E27FC236}">
                <a16:creationId xmlns:a16="http://schemas.microsoft.com/office/drawing/2014/main" id="{7EF02AA2-9440-7C4D-A319-A0678BBE378C}"/>
              </a:ext>
            </a:extLst>
          </p:cNvPr>
          <p:cNvPicPr>
            <a:picLocks noChangeAspect="1"/>
          </p:cNvPicPr>
          <p:nvPr/>
        </p:nvPicPr>
        <p:blipFill>
          <a:blip r:embed="rId4"/>
          <a:stretch>
            <a:fillRect/>
          </a:stretch>
        </p:blipFill>
        <p:spPr>
          <a:xfrm>
            <a:off x="2535990" y="1822658"/>
            <a:ext cx="1642165" cy="1944670"/>
          </a:xfrm>
          <a:prstGeom prst="rect">
            <a:avLst/>
          </a:prstGeom>
          <a:effectLst>
            <a:glow rad="889000">
              <a:schemeClr val="bg2">
                <a:alpha val="40000"/>
              </a:schemeClr>
            </a:glow>
          </a:effectLst>
        </p:spPr>
      </p:pic>
      <p:sp>
        <p:nvSpPr>
          <p:cNvPr id="8" name="Rectangle 7">
            <a:extLst>
              <a:ext uri="{FF2B5EF4-FFF2-40B4-BE49-F238E27FC236}">
                <a16:creationId xmlns:a16="http://schemas.microsoft.com/office/drawing/2014/main" id="{81B76780-D55E-6943-A7C7-1476497A472A}"/>
              </a:ext>
            </a:extLst>
          </p:cNvPr>
          <p:cNvSpPr/>
          <p:nvPr/>
        </p:nvSpPr>
        <p:spPr>
          <a:xfrm>
            <a:off x="459351" y="4315967"/>
            <a:ext cx="1674249" cy="646331"/>
          </a:xfrm>
          <a:prstGeom prst="rect">
            <a:avLst/>
          </a:prstGeom>
        </p:spPr>
        <p:txBody>
          <a:bodyPr wrap="square">
            <a:spAutoFit/>
          </a:bodyPr>
          <a:lstStyle/>
          <a:p>
            <a:r>
              <a:rPr lang="en-US" dirty="0">
                <a:solidFill>
                  <a:schemeClr val="bg1"/>
                </a:solidFill>
              </a:rPr>
              <a:t>W. Heisenberg (1901-1976)</a:t>
            </a:r>
          </a:p>
        </p:txBody>
      </p:sp>
      <p:sp>
        <p:nvSpPr>
          <p:cNvPr id="9" name="Rectangle 8">
            <a:extLst>
              <a:ext uri="{FF2B5EF4-FFF2-40B4-BE49-F238E27FC236}">
                <a16:creationId xmlns:a16="http://schemas.microsoft.com/office/drawing/2014/main" id="{E3AEA652-1D5B-3642-BB86-63DF92DA7AE5}"/>
              </a:ext>
            </a:extLst>
          </p:cNvPr>
          <p:cNvSpPr/>
          <p:nvPr/>
        </p:nvSpPr>
        <p:spPr>
          <a:xfrm>
            <a:off x="2548182" y="3767328"/>
            <a:ext cx="1674249" cy="646331"/>
          </a:xfrm>
          <a:prstGeom prst="rect">
            <a:avLst/>
          </a:prstGeom>
        </p:spPr>
        <p:txBody>
          <a:bodyPr wrap="square">
            <a:spAutoFit/>
          </a:bodyPr>
          <a:lstStyle/>
          <a:p>
            <a:r>
              <a:rPr lang="en-US" dirty="0">
                <a:solidFill>
                  <a:schemeClr val="bg1"/>
                </a:solidFill>
              </a:rPr>
              <a:t>H.P. Robertson  (1903-1961)</a:t>
            </a:r>
          </a:p>
        </p:txBody>
      </p:sp>
      <p:pic>
        <p:nvPicPr>
          <p:cNvPr id="4" name="Picture 3">
            <a:extLst>
              <a:ext uri="{FF2B5EF4-FFF2-40B4-BE49-F238E27FC236}">
                <a16:creationId xmlns:a16="http://schemas.microsoft.com/office/drawing/2014/main" id="{CB0560D0-0DB5-624E-8173-8689F607D0A6}"/>
              </a:ext>
            </a:extLst>
          </p:cNvPr>
          <p:cNvPicPr>
            <a:picLocks noChangeAspect="1"/>
          </p:cNvPicPr>
          <p:nvPr/>
        </p:nvPicPr>
        <p:blipFill>
          <a:blip r:embed="rId5"/>
          <a:stretch>
            <a:fillRect/>
          </a:stretch>
        </p:blipFill>
        <p:spPr>
          <a:xfrm>
            <a:off x="4860760" y="4562188"/>
            <a:ext cx="3215174" cy="678759"/>
          </a:xfrm>
          <a:prstGeom prst="rect">
            <a:avLst/>
          </a:prstGeom>
          <a:effectLst>
            <a:glow rad="812800">
              <a:schemeClr val="bg1"/>
            </a:glow>
          </a:effectLst>
        </p:spPr>
      </p:pic>
      <p:cxnSp>
        <p:nvCxnSpPr>
          <p:cNvPr id="10" name="Straight Arrow Connector 9">
            <a:extLst>
              <a:ext uri="{FF2B5EF4-FFF2-40B4-BE49-F238E27FC236}">
                <a16:creationId xmlns:a16="http://schemas.microsoft.com/office/drawing/2014/main" id="{910E92C5-639B-DA4A-BD2D-D786432A0D67}"/>
              </a:ext>
            </a:extLst>
          </p:cNvPr>
          <p:cNvCxnSpPr>
            <a:cxnSpLocks/>
          </p:cNvCxnSpPr>
          <p:nvPr/>
        </p:nvCxnSpPr>
        <p:spPr>
          <a:xfrm flipH="1" flipV="1">
            <a:off x="5193792" y="5289715"/>
            <a:ext cx="280416" cy="6355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3E01261-82C9-6C49-A61A-E11DA5FB6537}"/>
              </a:ext>
            </a:extLst>
          </p:cNvPr>
          <p:cNvCxnSpPr>
            <a:cxnSpLocks/>
          </p:cNvCxnSpPr>
          <p:nvPr/>
        </p:nvCxnSpPr>
        <p:spPr>
          <a:xfrm flipV="1">
            <a:off x="5474208" y="5289715"/>
            <a:ext cx="308648" cy="6355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AF050AE-D12C-6E4D-83A2-DF80C063BDD6}"/>
              </a:ext>
            </a:extLst>
          </p:cNvPr>
          <p:cNvCxnSpPr>
            <a:cxnSpLocks/>
          </p:cNvCxnSpPr>
          <p:nvPr/>
        </p:nvCxnSpPr>
        <p:spPr>
          <a:xfrm flipH="1">
            <a:off x="7325144" y="3553511"/>
            <a:ext cx="99784" cy="73782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D3F4D5CE-5304-C54D-A4FB-3860AC32EEDB}"/>
              </a:ext>
            </a:extLst>
          </p:cNvPr>
          <p:cNvPicPr>
            <a:picLocks noChangeAspect="1"/>
          </p:cNvPicPr>
          <p:nvPr/>
        </p:nvPicPr>
        <p:blipFill>
          <a:blip r:embed="rId6"/>
          <a:stretch>
            <a:fillRect/>
          </a:stretch>
        </p:blipFill>
        <p:spPr>
          <a:xfrm>
            <a:off x="4860760" y="6066010"/>
            <a:ext cx="1284215" cy="235138"/>
          </a:xfrm>
          <a:prstGeom prst="rect">
            <a:avLst/>
          </a:prstGeom>
        </p:spPr>
      </p:pic>
      <p:pic>
        <p:nvPicPr>
          <p:cNvPr id="23" name="Picture 22">
            <a:extLst>
              <a:ext uri="{FF2B5EF4-FFF2-40B4-BE49-F238E27FC236}">
                <a16:creationId xmlns:a16="http://schemas.microsoft.com/office/drawing/2014/main" id="{FFBACBEF-FC1A-614C-A1E1-7FE0BA857931}"/>
              </a:ext>
            </a:extLst>
          </p:cNvPr>
          <p:cNvPicPr>
            <a:picLocks noChangeAspect="1"/>
          </p:cNvPicPr>
          <p:nvPr/>
        </p:nvPicPr>
        <p:blipFill>
          <a:blip r:embed="rId7"/>
          <a:stretch>
            <a:fillRect/>
          </a:stretch>
        </p:blipFill>
        <p:spPr>
          <a:xfrm>
            <a:off x="6115233" y="2276250"/>
            <a:ext cx="2519606" cy="1037485"/>
          </a:xfrm>
          <a:prstGeom prst="rect">
            <a:avLst/>
          </a:prstGeom>
        </p:spPr>
      </p:pic>
      <p:sp>
        <p:nvSpPr>
          <p:cNvPr id="25" name="Right Bracket 24">
            <a:extLst>
              <a:ext uri="{FF2B5EF4-FFF2-40B4-BE49-F238E27FC236}">
                <a16:creationId xmlns:a16="http://schemas.microsoft.com/office/drawing/2014/main" id="{4592FCF5-36FA-944B-860F-6A3865E3E812}"/>
              </a:ext>
            </a:extLst>
          </p:cNvPr>
          <p:cNvSpPr/>
          <p:nvPr/>
        </p:nvSpPr>
        <p:spPr>
          <a:xfrm rot="16200000">
            <a:off x="7241356" y="3908767"/>
            <a:ext cx="66599" cy="1056448"/>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7" name="Straight Connector 26">
            <a:extLst>
              <a:ext uri="{FF2B5EF4-FFF2-40B4-BE49-F238E27FC236}">
                <a16:creationId xmlns:a16="http://schemas.microsoft.com/office/drawing/2014/main" id="{E2541AB3-967D-5149-A90C-CF61E77CBDC6}"/>
              </a:ext>
            </a:extLst>
          </p:cNvPr>
          <p:cNvCxnSpPr>
            <a:cxnSpLocks/>
          </p:cNvCxnSpPr>
          <p:nvPr/>
        </p:nvCxnSpPr>
        <p:spPr>
          <a:xfrm flipV="1">
            <a:off x="4352544" y="2121408"/>
            <a:ext cx="4417910" cy="417974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59696B10-7745-8A44-A1CD-3EE381A0AA10}"/>
              </a:ext>
            </a:extLst>
          </p:cNvPr>
          <p:cNvPicPr>
            <a:picLocks noChangeAspect="1"/>
          </p:cNvPicPr>
          <p:nvPr/>
        </p:nvPicPr>
        <p:blipFill>
          <a:blip r:embed="rId8"/>
          <a:stretch>
            <a:fillRect/>
          </a:stretch>
        </p:blipFill>
        <p:spPr>
          <a:xfrm>
            <a:off x="1500561" y="5700324"/>
            <a:ext cx="2242383" cy="277728"/>
          </a:xfrm>
          <a:prstGeom prst="rect">
            <a:avLst/>
          </a:prstGeom>
        </p:spPr>
      </p:pic>
      <p:cxnSp>
        <p:nvCxnSpPr>
          <p:cNvPr id="30" name="Straight Connector 29">
            <a:extLst>
              <a:ext uri="{FF2B5EF4-FFF2-40B4-BE49-F238E27FC236}">
                <a16:creationId xmlns:a16="http://schemas.microsoft.com/office/drawing/2014/main" id="{E4562FC7-C839-2E40-97E1-87F2FF683714}"/>
              </a:ext>
            </a:extLst>
          </p:cNvPr>
          <p:cNvCxnSpPr>
            <a:cxnSpLocks/>
          </p:cNvCxnSpPr>
          <p:nvPr/>
        </p:nvCxnSpPr>
        <p:spPr>
          <a:xfrm flipH="1" flipV="1">
            <a:off x="4610412" y="2121408"/>
            <a:ext cx="4024427" cy="432043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8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7090540-DD5D-884E-932B-24A85F15ABEF}"/>
              </a:ext>
            </a:extLst>
          </p:cNvPr>
          <p:cNvSpPr txBox="1">
            <a:spLocks/>
          </p:cNvSpPr>
          <p:nvPr/>
        </p:nvSpPr>
        <p:spPr>
          <a:xfrm>
            <a:off x="280504" y="904461"/>
            <a:ext cx="8489950"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rPr>
              <a:t>“Sum” uncertainty relations in quantum theory</a:t>
            </a:r>
          </a:p>
        </p:txBody>
      </p:sp>
      <p:sp>
        <p:nvSpPr>
          <p:cNvPr id="14" name="TextBox 13">
            <a:extLst>
              <a:ext uri="{FF2B5EF4-FFF2-40B4-BE49-F238E27FC236}">
                <a16:creationId xmlns:a16="http://schemas.microsoft.com/office/drawing/2014/main" id="{632D5D21-B17D-5741-8F4B-0F0C5B11AB9D}"/>
              </a:ext>
            </a:extLst>
          </p:cNvPr>
          <p:cNvSpPr txBox="1"/>
          <p:nvPr/>
        </p:nvSpPr>
        <p:spPr>
          <a:xfrm>
            <a:off x="541438" y="2049471"/>
            <a:ext cx="5493004" cy="1015663"/>
          </a:xfrm>
          <a:prstGeom prst="rect">
            <a:avLst/>
          </a:prstGeom>
          <a:noFill/>
        </p:spPr>
        <p:txBody>
          <a:bodyPr wrap="square" rtlCol="0">
            <a:spAutoFit/>
          </a:bodyPr>
          <a:lstStyle/>
          <a:p>
            <a:r>
              <a:rPr lang="it-IT" sz="2000" dirty="0">
                <a:solidFill>
                  <a:schemeClr val="bg1"/>
                </a:solidFill>
              </a:rPr>
              <a:t>In the case of Pauli X and Z measurements,</a:t>
            </a:r>
          </a:p>
          <a:p>
            <a:endParaRPr lang="it-IT" sz="2000" dirty="0">
              <a:solidFill>
                <a:schemeClr val="bg1"/>
              </a:solidFill>
            </a:endParaRPr>
          </a:p>
          <a:p>
            <a:r>
              <a:rPr lang="it-IT" sz="2000" dirty="0">
                <a:solidFill>
                  <a:schemeClr val="bg1"/>
                </a:solidFill>
              </a:rPr>
              <a:t>                                                                                      </a:t>
            </a:r>
          </a:p>
        </p:txBody>
      </p:sp>
      <p:pic>
        <p:nvPicPr>
          <p:cNvPr id="25" name="Immagine 24" descr="\documentclass{article}&#10;\usepackage{amsmath,amssymb,color}&#10;\pagestyle{empty}&#10;&#10;&#10;\begin{document}&#10;\noindent&#10;\textcolor{white}{&#10;$\Delta Z^2=\langle Z^2 \rangle-\langle Z \rangle^2=1-\langle Z \rangle^2$&#10;}&#10;&#10;&#10;\end{document}" title="IguanaTex Bitmap Display">
            <a:extLst>
              <a:ext uri="{FF2B5EF4-FFF2-40B4-BE49-F238E27FC236}">
                <a16:creationId xmlns:a16="http://schemas.microsoft.com/office/drawing/2014/main" id="{4D086A37-A914-FC08-DB0B-2144378286E0}"/>
              </a:ext>
            </a:extLst>
          </p:cNvPr>
          <p:cNvPicPr>
            <a:picLocks noChangeAspect="1"/>
          </p:cNvPicPr>
          <p:nvPr>
            <p:custDataLst>
              <p:tags r:id="rId1"/>
            </p:custDataLst>
          </p:nvPr>
        </p:nvPicPr>
        <p:blipFill>
          <a:blip r:embed="rId7"/>
          <a:stretch>
            <a:fillRect/>
          </a:stretch>
        </p:blipFill>
        <p:spPr>
          <a:xfrm>
            <a:off x="3287940" y="3660030"/>
            <a:ext cx="3404192" cy="272761"/>
          </a:xfrm>
          <a:prstGeom prst="rect">
            <a:avLst/>
          </a:prstGeom>
        </p:spPr>
      </p:pic>
      <p:pic>
        <p:nvPicPr>
          <p:cNvPr id="23" name="Immagine 22" descr="\documentclass{article}&#10;\usepackage{amsmath,amssymb,color}&#10;\pagestyle{empty}&#10;&#10;&#10;\begin{document}&#10;\noindent&#10;\textcolor{white}{&#10;$\Delta X^2=\langle X^2 \rangle-\langle X \rangle^2=1-\langle X \rangle^2$&#10;}&#10;&#10;&#10;\end{document}" title="IguanaTex Bitmap Display">
            <a:extLst>
              <a:ext uri="{FF2B5EF4-FFF2-40B4-BE49-F238E27FC236}">
                <a16:creationId xmlns:a16="http://schemas.microsoft.com/office/drawing/2014/main" id="{C00ECFD1-9102-4AC9-098B-A76E798B286C}"/>
              </a:ext>
            </a:extLst>
          </p:cNvPr>
          <p:cNvPicPr>
            <a:picLocks noChangeAspect="1"/>
          </p:cNvPicPr>
          <p:nvPr>
            <p:custDataLst>
              <p:tags r:id="rId2"/>
            </p:custDataLst>
          </p:nvPr>
        </p:nvPicPr>
        <p:blipFill>
          <a:blip r:embed="rId8"/>
          <a:stretch>
            <a:fillRect/>
          </a:stretch>
        </p:blipFill>
        <p:spPr>
          <a:xfrm>
            <a:off x="3329504" y="4217622"/>
            <a:ext cx="3558094" cy="272762"/>
          </a:xfrm>
          <a:prstGeom prst="rect">
            <a:avLst/>
          </a:prstGeom>
        </p:spPr>
      </p:pic>
      <p:pic>
        <p:nvPicPr>
          <p:cNvPr id="21" name="Immagine 20" descr="\documentclass{article}&#10;\usepackage{amsmath,amssymb,color}&#10;\pagestyle{empty}&#10;&#10;&#10;\begin{document}&#10;\noindent&#10;\textcolor{white}{&#10;$\Delta Z^2 + \Delta X^2\ge 1$&#10;}&#10;&#10;&#10;\end{document}" title="IguanaTex Bitmap Display">
            <a:extLst>
              <a:ext uri="{FF2B5EF4-FFF2-40B4-BE49-F238E27FC236}">
                <a16:creationId xmlns:a16="http://schemas.microsoft.com/office/drawing/2014/main" id="{3864EDE4-F991-826C-94D2-E018F2D34A91}"/>
              </a:ext>
            </a:extLst>
          </p:cNvPr>
          <p:cNvPicPr>
            <a:picLocks noChangeAspect="1"/>
          </p:cNvPicPr>
          <p:nvPr>
            <p:custDataLst>
              <p:tags r:id="rId3"/>
            </p:custDataLst>
          </p:nvPr>
        </p:nvPicPr>
        <p:blipFill>
          <a:blip r:embed="rId9"/>
          <a:stretch>
            <a:fillRect/>
          </a:stretch>
        </p:blipFill>
        <p:spPr>
          <a:xfrm>
            <a:off x="3742556" y="2797717"/>
            <a:ext cx="1811809" cy="243810"/>
          </a:xfrm>
          <a:prstGeom prst="rect">
            <a:avLst/>
          </a:prstGeom>
        </p:spPr>
      </p:pic>
      <p:pic>
        <p:nvPicPr>
          <p:cNvPr id="27" name="Immagine 26" descr="\documentclass{article}&#10;\usepackage{amsmath,amssymb,color}&#10;\pagestyle{empty}&#10;&#10;&#10;\begin{document}&#10;\noindent&#10;\textcolor{white}{&#10;$\langle Z \rangle^2+\langle X \rangle^2 \le 1$&#10;}&#10;&#10;&#10;\end{document}" title="IguanaTex Bitmap Display">
            <a:extLst>
              <a:ext uri="{FF2B5EF4-FFF2-40B4-BE49-F238E27FC236}">
                <a16:creationId xmlns:a16="http://schemas.microsoft.com/office/drawing/2014/main" id="{F12F1557-801E-94AE-2C87-A0615DC8F061}"/>
              </a:ext>
            </a:extLst>
          </p:cNvPr>
          <p:cNvPicPr>
            <a:picLocks noChangeAspect="1"/>
          </p:cNvPicPr>
          <p:nvPr>
            <p:custDataLst>
              <p:tags r:id="rId4"/>
            </p:custDataLst>
          </p:nvPr>
        </p:nvPicPr>
        <p:blipFill>
          <a:blip r:embed="rId10"/>
          <a:stretch>
            <a:fillRect/>
          </a:stretch>
        </p:blipFill>
        <p:spPr>
          <a:xfrm>
            <a:off x="3287937" y="5111225"/>
            <a:ext cx="3404193" cy="525756"/>
          </a:xfrm>
          <a:prstGeom prst="rect">
            <a:avLst/>
          </a:prstGeom>
        </p:spPr>
      </p:pic>
      <p:sp>
        <p:nvSpPr>
          <p:cNvPr id="2" name="TextBox 1">
            <a:extLst>
              <a:ext uri="{FF2B5EF4-FFF2-40B4-BE49-F238E27FC236}">
                <a16:creationId xmlns:a16="http://schemas.microsoft.com/office/drawing/2014/main" id="{8DB3C7BD-917D-3671-F412-17A0964AF3BC}"/>
              </a:ext>
            </a:extLst>
          </p:cNvPr>
          <p:cNvSpPr txBox="1"/>
          <p:nvPr/>
        </p:nvSpPr>
        <p:spPr>
          <a:xfrm>
            <a:off x="61361" y="5749991"/>
            <a:ext cx="2644769" cy="1015663"/>
          </a:xfrm>
          <a:prstGeom prst="rect">
            <a:avLst/>
          </a:prstGeom>
          <a:noFill/>
        </p:spPr>
        <p:txBody>
          <a:bodyPr wrap="square" rtlCol="0">
            <a:spAutoFit/>
          </a:bodyPr>
          <a:lstStyle/>
          <a:p>
            <a:r>
              <a:rPr lang="it-IT" sz="2000" dirty="0">
                <a:solidFill>
                  <a:schemeClr val="bg1"/>
                </a:solidFill>
              </a:rPr>
              <a:t>Predictability relations</a:t>
            </a:r>
          </a:p>
          <a:p>
            <a:endParaRPr lang="it-IT" sz="2000" dirty="0">
              <a:solidFill>
                <a:schemeClr val="bg1"/>
              </a:solidFill>
            </a:endParaRPr>
          </a:p>
          <a:p>
            <a:r>
              <a:rPr lang="it-IT" sz="2000" dirty="0">
                <a:solidFill>
                  <a:schemeClr val="bg1"/>
                </a:solidFill>
              </a:rPr>
              <a:t>                                                                                      </a:t>
            </a:r>
          </a:p>
        </p:txBody>
      </p:sp>
    </p:spTree>
    <p:extLst>
      <p:ext uri="{BB962C8B-B14F-4D97-AF65-F5344CB8AC3E}">
        <p14:creationId xmlns:p14="http://schemas.microsoft.com/office/powerpoint/2010/main" val="225032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E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7090540-DD5D-884E-932B-24A85F15ABEF}"/>
              </a:ext>
            </a:extLst>
          </p:cNvPr>
          <p:cNvSpPr txBox="1">
            <a:spLocks/>
          </p:cNvSpPr>
          <p:nvPr/>
        </p:nvSpPr>
        <p:spPr>
          <a:xfrm>
            <a:off x="280504" y="904461"/>
            <a:ext cx="8489950"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t>Operational theories – examples </a:t>
            </a:r>
          </a:p>
        </p:txBody>
      </p:sp>
      <p:sp>
        <p:nvSpPr>
          <p:cNvPr id="22" name="TextBox 21">
            <a:extLst>
              <a:ext uri="{FF2B5EF4-FFF2-40B4-BE49-F238E27FC236}">
                <a16:creationId xmlns:a16="http://schemas.microsoft.com/office/drawing/2014/main" id="{A1FFF81D-55FB-D94D-B7B7-549715999BC2}"/>
              </a:ext>
            </a:extLst>
          </p:cNvPr>
          <p:cNvSpPr txBox="1"/>
          <p:nvPr/>
        </p:nvSpPr>
        <p:spPr>
          <a:xfrm>
            <a:off x="3632510" y="1975104"/>
            <a:ext cx="1785938" cy="461665"/>
          </a:xfrm>
          <a:prstGeom prst="rect">
            <a:avLst/>
          </a:prstGeom>
          <a:noFill/>
        </p:spPr>
        <p:txBody>
          <a:bodyPr wrap="none" rtlCol="0">
            <a:spAutoFit/>
          </a:bodyPr>
          <a:lstStyle/>
          <a:p>
            <a:r>
              <a:rPr lang="it-IT" sz="2400" i="1" dirty="0" err="1"/>
              <a:t>Qubit</a:t>
            </a:r>
            <a:r>
              <a:rPr lang="it-IT" sz="2400" i="1" dirty="0"/>
              <a:t> </a:t>
            </a:r>
            <a:r>
              <a:rPr lang="it-IT" sz="2400" i="1" dirty="0" err="1"/>
              <a:t>theory</a:t>
            </a:r>
            <a:endParaRPr lang="it-IT" sz="2400" i="1" dirty="0"/>
          </a:p>
        </p:txBody>
      </p:sp>
      <p:pic>
        <p:nvPicPr>
          <p:cNvPr id="24" name="Picture 23">
            <a:extLst>
              <a:ext uri="{FF2B5EF4-FFF2-40B4-BE49-F238E27FC236}">
                <a16:creationId xmlns:a16="http://schemas.microsoft.com/office/drawing/2014/main" id="{D19C90A3-EEE7-BF47-93E6-C96317A8ED6D}"/>
              </a:ext>
            </a:extLst>
          </p:cNvPr>
          <p:cNvPicPr>
            <a:picLocks noChangeAspect="1"/>
          </p:cNvPicPr>
          <p:nvPr/>
        </p:nvPicPr>
        <p:blipFill rotWithShape="1">
          <a:blip r:embed="rId3"/>
          <a:srcRect r="3522" b="6630"/>
          <a:stretch/>
        </p:blipFill>
        <p:spPr>
          <a:xfrm>
            <a:off x="5715509" y="4163261"/>
            <a:ext cx="2367787" cy="359971"/>
          </a:xfrm>
          <a:prstGeom prst="rect">
            <a:avLst/>
          </a:prstGeom>
        </p:spPr>
      </p:pic>
      <p:pic>
        <p:nvPicPr>
          <p:cNvPr id="3" name="Immagine 2">
            <a:extLst>
              <a:ext uri="{FF2B5EF4-FFF2-40B4-BE49-F238E27FC236}">
                <a16:creationId xmlns:a16="http://schemas.microsoft.com/office/drawing/2014/main" id="{391C7885-BB5E-2D0B-D486-F35165A79B11}"/>
              </a:ext>
            </a:extLst>
          </p:cNvPr>
          <p:cNvPicPr>
            <a:picLocks noChangeAspect="1"/>
          </p:cNvPicPr>
          <p:nvPr/>
        </p:nvPicPr>
        <p:blipFill>
          <a:blip r:embed="rId4"/>
          <a:stretch>
            <a:fillRect/>
          </a:stretch>
        </p:blipFill>
        <p:spPr>
          <a:xfrm>
            <a:off x="706067" y="2514289"/>
            <a:ext cx="3200407" cy="3297943"/>
          </a:xfrm>
          <a:prstGeom prst="rect">
            <a:avLst/>
          </a:prstGeom>
        </p:spPr>
      </p:pic>
      <p:sp>
        <p:nvSpPr>
          <p:cNvPr id="4" name="TextBox 8">
            <a:extLst>
              <a:ext uri="{FF2B5EF4-FFF2-40B4-BE49-F238E27FC236}">
                <a16:creationId xmlns:a16="http://schemas.microsoft.com/office/drawing/2014/main" id="{A62ABBE4-F699-785B-C5B7-9FE53B581E37}"/>
              </a:ext>
            </a:extLst>
          </p:cNvPr>
          <p:cNvSpPr txBox="1"/>
          <p:nvPr/>
        </p:nvSpPr>
        <p:spPr>
          <a:xfrm>
            <a:off x="3407685" y="1961111"/>
            <a:ext cx="2203937" cy="461665"/>
          </a:xfrm>
          <a:prstGeom prst="rect">
            <a:avLst/>
          </a:prstGeom>
          <a:noFill/>
        </p:spPr>
        <p:txBody>
          <a:bodyPr wrap="none" rtlCol="0">
            <a:spAutoFit/>
          </a:bodyPr>
          <a:lstStyle/>
          <a:p>
            <a:r>
              <a:rPr lang="it-IT" sz="2400" i="1" dirty="0" err="1"/>
              <a:t>Stabilizer</a:t>
            </a:r>
            <a:r>
              <a:rPr lang="it-IT" sz="2400" i="1" dirty="0"/>
              <a:t> </a:t>
            </a:r>
            <a:r>
              <a:rPr lang="it-IT" sz="2400" i="1" dirty="0" err="1"/>
              <a:t>theory</a:t>
            </a:r>
            <a:endParaRPr lang="it-IT" sz="2400" i="1" dirty="0"/>
          </a:p>
        </p:txBody>
      </p:sp>
      <p:pic>
        <p:nvPicPr>
          <p:cNvPr id="6" name="Picture 11">
            <a:extLst>
              <a:ext uri="{FF2B5EF4-FFF2-40B4-BE49-F238E27FC236}">
                <a16:creationId xmlns:a16="http://schemas.microsoft.com/office/drawing/2014/main" id="{3C9EF371-7D4A-1FA0-FA2D-C23FAB37F6A2}"/>
              </a:ext>
            </a:extLst>
          </p:cNvPr>
          <p:cNvPicPr>
            <a:picLocks noChangeAspect="1"/>
          </p:cNvPicPr>
          <p:nvPr/>
        </p:nvPicPr>
        <p:blipFill>
          <a:blip r:embed="rId5"/>
          <a:stretch>
            <a:fillRect/>
          </a:stretch>
        </p:blipFill>
        <p:spPr>
          <a:xfrm>
            <a:off x="5850774" y="4220171"/>
            <a:ext cx="2194168" cy="313452"/>
          </a:xfrm>
          <a:prstGeom prst="rect">
            <a:avLst/>
          </a:prstGeom>
        </p:spPr>
      </p:pic>
      <p:pic>
        <p:nvPicPr>
          <p:cNvPr id="9" name="Immagine 8" descr="Immagine che contiene esterni, luce, cielo notturno&#10;&#10;Descrizione generata automaticamente">
            <a:extLst>
              <a:ext uri="{FF2B5EF4-FFF2-40B4-BE49-F238E27FC236}">
                <a16:creationId xmlns:a16="http://schemas.microsoft.com/office/drawing/2014/main" id="{1C54D056-7689-C463-783E-3C600A1913C5}"/>
              </a:ext>
            </a:extLst>
          </p:cNvPr>
          <p:cNvPicPr>
            <a:picLocks noChangeAspect="1"/>
          </p:cNvPicPr>
          <p:nvPr/>
        </p:nvPicPr>
        <p:blipFill>
          <a:blip r:embed="rId6"/>
          <a:stretch>
            <a:fillRect/>
          </a:stretch>
        </p:blipFill>
        <p:spPr>
          <a:xfrm>
            <a:off x="709277" y="2517891"/>
            <a:ext cx="3200407" cy="3297943"/>
          </a:xfrm>
          <a:prstGeom prst="rect">
            <a:avLst/>
          </a:prstGeom>
        </p:spPr>
      </p:pic>
      <p:sp>
        <p:nvSpPr>
          <p:cNvPr id="10" name="TextBox 8">
            <a:extLst>
              <a:ext uri="{FF2B5EF4-FFF2-40B4-BE49-F238E27FC236}">
                <a16:creationId xmlns:a16="http://schemas.microsoft.com/office/drawing/2014/main" id="{DD3FC2E1-5499-C62D-5DD0-AE1D515964F8}"/>
              </a:ext>
            </a:extLst>
          </p:cNvPr>
          <p:cNvSpPr txBox="1"/>
          <p:nvPr/>
        </p:nvSpPr>
        <p:spPr>
          <a:xfrm>
            <a:off x="2772007" y="1960696"/>
            <a:ext cx="3513013" cy="461665"/>
          </a:xfrm>
          <a:prstGeom prst="rect">
            <a:avLst/>
          </a:prstGeom>
          <a:noFill/>
        </p:spPr>
        <p:txBody>
          <a:bodyPr wrap="none" rtlCol="0">
            <a:spAutoFit/>
          </a:bodyPr>
          <a:lstStyle/>
          <a:p>
            <a:r>
              <a:rPr lang="it-IT" sz="2400" i="1" dirty="0"/>
              <a:t>    </a:t>
            </a:r>
            <a:r>
              <a:rPr lang="it-IT" sz="2400" i="1" dirty="0" err="1"/>
              <a:t>depolarized</a:t>
            </a:r>
            <a:r>
              <a:rPr lang="it-IT" sz="2400" i="1" dirty="0"/>
              <a:t> </a:t>
            </a:r>
            <a:r>
              <a:rPr lang="it-IT" sz="2400" i="1" dirty="0" err="1"/>
              <a:t>qubit</a:t>
            </a:r>
            <a:r>
              <a:rPr lang="it-IT" sz="2400" i="1" dirty="0"/>
              <a:t> </a:t>
            </a:r>
            <a:r>
              <a:rPr lang="it-IT" sz="2400" i="1" dirty="0" err="1"/>
              <a:t>theory</a:t>
            </a:r>
            <a:endParaRPr lang="it-IT" sz="2400" i="1" dirty="0"/>
          </a:p>
        </p:txBody>
      </p:sp>
      <p:pic>
        <p:nvPicPr>
          <p:cNvPr id="11" name="Picture 3">
            <a:extLst>
              <a:ext uri="{FF2B5EF4-FFF2-40B4-BE49-F238E27FC236}">
                <a16:creationId xmlns:a16="http://schemas.microsoft.com/office/drawing/2014/main" id="{0547B7BB-6B05-A2D3-8110-AB4D6311C8FD}"/>
              </a:ext>
            </a:extLst>
          </p:cNvPr>
          <p:cNvPicPr>
            <a:picLocks noChangeAspect="1"/>
          </p:cNvPicPr>
          <p:nvPr/>
        </p:nvPicPr>
        <p:blipFill>
          <a:blip r:embed="rId7"/>
          <a:stretch>
            <a:fillRect/>
          </a:stretch>
        </p:blipFill>
        <p:spPr>
          <a:xfrm>
            <a:off x="2733372" y="2147050"/>
            <a:ext cx="381625" cy="216833"/>
          </a:xfrm>
          <a:prstGeom prst="rect">
            <a:avLst/>
          </a:prstGeom>
        </p:spPr>
      </p:pic>
      <p:pic>
        <p:nvPicPr>
          <p:cNvPr id="12" name="Picture 11">
            <a:extLst>
              <a:ext uri="{FF2B5EF4-FFF2-40B4-BE49-F238E27FC236}">
                <a16:creationId xmlns:a16="http://schemas.microsoft.com/office/drawing/2014/main" id="{D18B0D59-4367-5165-0972-3EB2EB0FBD30}"/>
              </a:ext>
            </a:extLst>
          </p:cNvPr>
          <p:cNvPicPr>
            <a:picLocks noChangeAspect="1"/>
          </p:cNvPicPr>
          <p:nvPr/>
        </p:nvPicPr>
        <p:blipFill>
          <a:blip r:embed="rId8"/>
          <a:stretch>
            <a:fillRect/>
          </a:stretch>
        </p:blipFill>
        <p:spPr>
          <a:xfrm>
            <a:off x="5383334" y="4191820"/>
            <a:ext cx="3106704" cy="355795"/>
          </a:xfrm>
          <a:prstGeom prst="rect">
            <a:avLst/>
          </a:prstGeom>
        </p:spPr>
      </p:pic>
      <p:pic>
        <p:nvPicPr>
          <p:cNvPr id="17" name="Immagine 16">
            <a:extLst>
              <a:ext uri="{FF2B5EF4-FFF2-40B4-BE49-F238E27FC236}">
                <a16:creationId xmlns:a16="http://schemas.microsoft.com/office/drawing/2014/main" id="{CB443439-636B-DFBA-0796-EB389114D494}"/>
              </a:ext>
            </a:extLst>
          </p:cNvPr>
          <p:cNvPicPr>
            <a:picLocks noChangeAspect="1"/>
          </p:cNvPicPr>
          <p:nvPr/>
        </p:nvPicPr>
        <p:blipFill>
          <a:blip r:embed="rId9"/>
          <a:stretch>
            <a:fillRect/>
          </a:stretch>
        </p:blipFill>
        <p:spPr>
          <a:xfrm>
            <a:off x="701961" y="2517476"/>
            <a:ext cx="3200407" cy="3297943"/>
          </a:xfrm>
          <a:prstGeom prst="rect">
            <a:avLst/>
          </a:prstGeom>
        </p:spPr>
      </p:pic>
      <p:sp>
        <p:nvSpPr>
          <p:cNvPr id="18" name="TextBox 9">
            <a:extLst>
              <a:ext uri="{FF2B5EF4-FFF2-40B4-BE49-F238E27FC236}">
                <a16:creationId xmlns:a16="http://schemas.microsoft.com/office/drawing/2014/main" id="{B2D15048-1EF9-17F7-6214-8D8C31E8B05D}"/>
              </a:ext>
            </a:extLst>
          </p:cNvPr>
          <p:cNvSpPr txBox="1"/>
          <p:nvPr/>
        </p:nvSpPr>
        <p:spPr>
          <a:xfrm>
            <a:off x="3909969" y="1960281"/>
            <a:ext cx="1592167" cy="461665"/>
          </a:xfrm>
          <a:prstGeom prst="rect">
            <a:avLst/>
          </a:prstGeom>
          <a:noFill/>
        </p:spPr>
        <p:txBody>
          <a:bodyPr wrap="none" rtlCol="0">
            <a:spAutoFit/>
          </a:bodyPr>
          <a:lstStyle/>
          <a:p>
            <a:r>
              <a:rPr lang="it-IT" sz="2400" i="1" dirty="0" err="1"/>
              <a:t>Gbit</a:t>
            </a:r>
            <a:r>
              <a:rPr lang="it-IT" sz="2400" i="1" dirty="0"/>
              <a:t> </a:t>
            </a:r>
            <a:r>
              <a:rPr lang="it-IT" sz="2400" i="1" dirty="0" err="1"/>
              <a:t>theory</a:t>
            </a:r>
            <a:endParaRPr lang="it-IT" sz="2400" i="1" dirty="0"/>
          </a:p>
        </p:txBody>
      </p:sp>
      <p:pic>
        <p:nvPicPr>
          <p:cNvPr id="19" name="Picture 5">
            <a:extLst>
              <a:ext uri="{FF2B5EF4-FFF2-40B4-BE49-F238E27FC236}">
                <a16:creationId xmlns:a16="http://schemas.microsoft.com/office/drawing/2014/main" id="{D48D8117-4681-C607-CC64-D092E3C1A471}"/>
              </a:ext>
            </a:extLst>
          </p:cNvPr>
          <p:cNvPicPr>
            <a:picLocks noChangeAspect="1"/>
          </p:cNvPicPr>
          <p:nvPr/>
        </p:nvPicPr>
        <p:blipFill>
          <a:blip r:embed="rId10"/>
          <a:stretch>
            <a:fillRect/>
          </a:stretch>
        </p:blipFill>
        <p:spPr>
          <a:xfrm>
            <a:off x="5569889" y="4226961"/>
            <a:ext cx="2462784" cy="306811"/>
          </a:xfrm>
          <a:prstGeom prst="rect">
            <a:avLst/>
          </a:prstGeom>
        </p:spPr>
      </p:pic>
      <p:pic>
        <p:nvPicPr>
          <p:cNvPr id="23" name="Immagine 22">
            <a:extLst>
              <a:ext uri="{FF2B5EF4-FFF2-40B4-BE49-F238E27FC236}">
                <a16:creationId xmlns:a16="http://schemas.microsoft.com/office/drawing/2014/main" id="{0B54A45B-5AC9-481D-1219-C093A2D6BC53}"/>
              </a:ext>
            </a:extLst>
          </p:cNvPr>
          <p:cNvPicPr>
            <a:picLocks noChangeAspect="1"/>
          </p:cNvPicPr>
          <p:nvPr/>
        </p:nvPicPr>
        <p:blipFill>
          <a:blip r:embed="rId11"/>
          <a:stretch>
            <a:fillRect/>
          </a:stretch>
        </p:blipFill>
        <p:spPr>
          <a:xfrm>
            <a:off x="707183" y="2519061"/>
            <a:ext cx="3200407" cy="3297943"/>
          </a:xfrm>
          <a:prstGeom prst="rect">
            <a:avLst/>
          </a:prstGeom>
        </p:spPr>
      </p:pic>
      <p:sp>
        <p:nvSpPr>
          <p:cNvPr id="25" name="TextBox 10">
            <a:extLst>
              <a:ext uri="{FF2B5EF4-FFF2-40B4-BE49-F238E27FC236}">
                <a16:creationId xmlns:a16="http://schemas.microsoft.com/office/drawing/2014/main" id="{2976EF06-80B5-4E8E-2B9C-CDFF28F24829}"/>
              </a:ext>
            </a:extLst>
          </p:cNvPr>
          <p:cNvSpPr txBox="1"/>
          <p:nvPr/>
        </p:nvSpPr>
        <p:spPr>
          <a:xfrm>
            <a:off x="3254341" y="1966440"/>
            <a:ext cx="2247795" cy="461665"/>
          </a:xfrm>
          <a:prstGeom prst="rect">
            <a:avLst/>
          </a:prstGeom>
          <a:noFill/>
        </p:spPr>
        <p:txBody>
          <a:bodyPr wrap="none" rtlCol="0">
            <a:spAutoFit/>
          </a:bodyPr>
          <a:lstStyle/>
          <a:p>
            <a:r>
              <a:rPr lang="it-IT" sz="2400" i="1" dirty="0" err="1"/>
              <a:t>Simplicial</a:t>
            </a:r>
            <a:r>
              <a:rPr lang="it-IT" sz="2400" i="1" dirty="0"/>
              <a:t> </a:t>
            </a:r>
            <a:r>
              <a:rPr lang="it-IT" sz="2400" i="1" dirty="0" err="1"/>
              <a:t>theory</a:t>
            </a:r>
            <a:endParaRPr lang="it-IT" sz="2400" i="1" dirty="0"/>
          </a:p>
        </p:txBody>
      </p:sp>
      <p:pic>
        <p:nvPicPr>
          <p:cNvPr id="27" name="Picture 11">
            <a:extLst>
              <a:ext uri="{FF2B5EF4-FFF2-40B4-BE49-F238E27FC236}">
                <a16:creationId xmlns:a16="http://schemas.microsoft.com/office/drawing/2014/main" id="{68C44919-8F09-2F97-ED9F-9549DEF60411}"/>
              </a:ext>
            </a:extLst>
          </p:cNvPr>
          <p:cNvPicPr>
            <a:picLocks noChangeAspect="1"/>
          </p:cNvPicPr>
          <p:nvPr/>
        </p:nvPicPr>
        <p:blipFill>
          <a:blip r:embed="rId10"/>
          <a:stretch>
            <a:fillRect/>
          </a:stretch>
        </p:blipFill>
        <p:spPr>
          <a:xfrm>
            <a:off x="5577667" y="4228869"/>
            <a:ext cx="2462784" cy="306811"/>
          </a:xfrm>
          <a:prstGeom prst="rect">
            <a:avLst/>
          </a:prstGeom>
        </p:spPr>
      </p:pic>
      <p:pic>
        <p:nvPicPr>
          <p:cNvPr id="29" name="Immagine 28">
            <a:extLst>
              <a:ext uri="{FF2B5EF4-FFF2-40B4-BE49-F238E27FC236}">
                <a16:creationId xmlns:a16="http://schemas.microsoft.com/office/drawing/2014/main" id="{FF785FCE-2E07-F89E-D554-A4DE209FD610}"/>
              </a:ext>
            </a:extLst>
          </p:cNvPr>
          <p:cNvPicPr>
            <a:picLocks noChangeAspect="1"/>
          </p:cNvPicPr>
          <p:nvPr/>
        </p:nvPicPr>
        <p:blipFill>
          <a:blip r:embed="rId12"/>
          <a:stretch>
            <a:fillRect/>
          </a:stretch>
        </p:blipFill>
        <p:spPr>
          <a:xfrm>
            <a:off x="705935" y="2510687"/>
            <a:ext cx="3200407" cy="3297943"/>
          </a:xfrm>
          <a:prstGeom prst="rect">
            <a:avLst/>
          </a:prstGeom>
        </p:spPr>
      </p:pic>
    </p:spTree>
    <p:extLst>
      <p:ext uri="{BB962C8B-B14F-4D97-AF65-F5344CB8AC3E}">
        <p14:creationId xmlns:p14="http://schemas.microsoft.com/office/powerpoint/2010/main" val="3641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3"/>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4" grpId="0"/>
      <p:bldP spid="4" grpId="1"/>
      <p:bldP spid="10" grpId="0"/>
      <p:bldP spid="10" grpId="1"/>
      <p:bldP spid="18" grpId="0"/>
      <p:bldP spid="18" grpId="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7090540-DD5D-884E-932B-24A85F15ABEF}"/>
              </a:ext>
            </a:extLst>
          </p:cNvPr>
          <p:cNvSpPr txBox="1">
            <a:spLocks/>
          </p:cNvSpPr>
          <p:nvPr/>
        </p:nvSpPr>
        <p:spPr>
          <a:xfrm>
            <a:off x="280504" y="904461"/>
            <a:ext cx="8961032"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rPr>
              <a:t>Examples: comparison of uncertainty relations</a:t>
            </a:r>
          </a:p>
        </p:txBody>
      </p:sp>
      <p:pic>
        <p:nvPicPr>
          <p:cNvPr id="3" name="Picture 2">
            <a:extLst>
              <a:ext uri="{FF2B5EF4-FFF2-40B4-BE49-F238E27FC236}">
                <a16:creationId xmlns:a16="http://schemas.microsoft.com/office/drawing/2014/main" id="{B584FC98-38DE-CC4A-AE2B-91F462548021}"/>
              </a:ext>
            </a:extLst>
          </p:cNvPr>
          <p:cNvPicPr>
            <a:picLocks noChangeAspect="1"/>
          </p:cNvPicPr>
          <p:nvPr/>
        </p:nvPicPr>
        <p:blipFill>
          <a:blip r:embed="rId3"/>
          <a:stretch>
            <a:fillRect/>
          </a:stretch>
        </p:blipFill>
        <p:spPr>
          <a:xfrm>
            <a:off x="721682" y="2173593"/>
            <a:ext cx="3581423" cy="3570231"/>
          </a:xfrm>
          <a:prstGeom prst="rect">
            <a:avLst/>
          </a:prstGeom>
          <a:effectLst>
            <a:glow rad="127000">
              <a:schemeClr val="bg1"/>
            </a:glow>
          </a:effectLst>
        </p:spPr>
      </p:pic>
      <p:sp>
        <p:nvSpPr>
          <p:cNvPr id="9" name="Rectangle 8">
            <a:extLst>
              <a:ext uri="{FF2B5EF4-FFF2-40B4-BE49-F238E27FC236}">
                <a16:creationId xmlns:a16="http://schemas.microsoft.com/office/drawing/2014/main" id="{6ECA2449-CD89-1948-874C-237A035572A7}"/>
              </a:ext>
            </a:extLst>
          </p:cNvPr>
          <p:cNvSpPr/>
          <p:nvPr/>
        </p:nvSpPr>
        <p:spPr>
          <a:xfrm>
            <a:off x="721682" y="5358831"/>
            <a:ext cx="510996" cy="386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2" name="Group 11">
            <a:extLst>
              <a:ext uri="{FF2B5EF4-FFF2-40B4-BE49-F238E27FC236}">
                <a16:creationId xmlns:a16="http://schemas.microsoft.com/office/drawing/2014/main" id="{8173B68D-9548-F23A-ADAA-FCC7E385B6D3}"/>
              </a:ext>
            </a:extLst>
          </p:cNvPr>
          <p:cNvGrpSpPr/>
          <p:nvPr/>
        </p:nvGrpSpPr>
        <p:grpSpPr>
          <a:xfrm>
            <a:off x="4840897" y="3265714"/>
            <a:ext cx="4090831" cy="1420586"/>
            <a:chOff x="4840897" y="3265714"/>
            <a:chExt cx="4090831" cy="1420586"/>
          </a:xfrm>
        </p:grpSpPr>
        <p:sp>
          <p:nvSpPr>
            <p:cNvPr id="7" name="Rectangle: Rounded Corners 6">
              <a:extLst>
                <a:ext uri="{FF2B5EF4-FFF2-40B4-BE49-F238E27FC236}">
                  <a16:creationId xmlns:a16="http://schemas.microsoft.com/office/drawing/2014/main" id="{E56CF040-0C63-7919-1C80-8708786C0EF2}"/>
                </a:ext>
              </a:extLst>
            </p:cNvPr>
            <p:cNvSpPr/>
            <p:nvPr/>
          </p:nvSpPr>
          <p:spPr>
            <a:xfrm>
              <a:off x="4840897" y="3265714"/>
              <a:ext cx="4090831" cy="142058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3E770A6-439F-34D6-C7EB-D4532A3E5C35}"/>
                </a:ext>
              </a:extLst>
            </p:cNvPr>
            <p:cNvPicPr>
              <a:picLocks noChangeAspect="1"/>
            </p:cNvPicPr>
            <p:nvPr/>
          </p:nvPicPr>
          <p:blipFill>
            <a:blip r:embed="rId4"/>
            <a:stretch>
              <a:fillRect/>
            </a:stretch>
          </p:blipFill>
          <p:spPr>
            <a:xfrm>
              <a:off x="5061302" y="3417037"/>
              <a:ext cx="3773989" cy="1074753"/>
            </a:xfrm>
            <a:prstGeom prst="rect">
              <a:avLst/>
            </a:prstGeom>
          </p:spPr>
        </p:pic>
        <p:pic>
          <p:nvPicPr>
            <p:cNvPr id="6" name="Picture 5">
              <a:extLst>
                <a:ext uri="{FF2B5EF4-FFF2-40B4-BE49-F238E27FC236}">
                  <a16:creationId xmlns:a16="http://schemas.microsoft.com/office/drawing/2014/main" id="{16492BA8-5C0A-29CC-0289-7C8365B765C0}"/>
                </a:ext>
              </a:extLst>
            </p:cNvPr>
            <p:cNvPicPr>
              <a:picLocks noChangeAspect="1"/>
            </p:cNvPicPr>
            <p:nvPr/>
          </p:nvPicPr>
          <p:blipFill>
            <a:blip r:embed="rId5"/>
            <a:stretch>
              <a:fillRect/>
            </a:stretch>
          </p:blipFill>
          <p:spPr>
            <a:xfrm>
              <a:off x="6667636" y="4283606"/>
              <a:ext cx="1660128" cy="195658"/>
            </a:xfrm>
            <a:prstGeom prst="rect">
              <a:avLst/>
            </a:prstGeom>
          </p:spPr>
        </p:pic>
      </p:grpSp>
      <p:cxnSp>
        <p:nvCxnSpPr>
          <p:cNvPr id="11" name="Straight Connector 10">
            <a:extLst>
              <a:ext uri="{FF2B5EF4-FFF2-40B4-BE49-F238E27FC236}">
                <a16:creationId xmlns:a16="http://schemas.microsoft.com/office/drawing/2014/main" id="{59A49858-1267-F245-70B6-8045C65F30FC}"/>
              </a:ext>
            </a:extLst>
          </p:cNvPr>
          <p:cNvCxnSpPr/>
          <p:nvPr/>
        </p:nvCxnSpPr>
        <p:spPr>
          <a:xfrm>
            <a:off x="1338544" y="2443552"/>
            <a:ext cx="2674620" cy="2697480"/>
          </a:xfrm>
          <a:prstGeom prst="line">
            <a:avLst/>
          </a:prstGeom>
          <a:ln w="19050">
            <a:solidFill>
              <a:srgbClr val="1212F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02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7ADA7-9FFB-7245-8B39-C996B0F950A4}"/>
              </a:ext>
            </a:extLst>
          </p:cNvPr>
          <p:cNvSpPr/>
          <p:nvPr/>
        </p:nvSpPr>
        <p:spPr>
          <a:xfrm>
            <a:off x="0" y="0"/>
            <a:ext cx="9144000" cy="5016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CEBD7EB8-FD01-9347-A9DA-9061AF1D7BC9}"/>
              </a:ext>
            </a:extLst>
          </p:cNvPr>
          <p:cNvSpPr txBox="1">
            <a:spLocks/>
          </p:cNvSpPr>
          <p:nvPr/>
        </p:nvSpPr>
        <p:spPr>
          <a:xfrm>
            <a:off x="318008" y="2395682"/>
            <a:ext cx="8813800" cy="2871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defRPr/>
            </a:pPr>
            <a:r>
              <a:rPr lang="en-US" sz="2200" dirty="0">
                <a:solidFill>
                  <a:schemeClr val="bg1">
                    <a:lumMod val="50000"/>
                  </a:schemeClr>
                </a:solidFill>
              </a:rPr>
              <a:t>Uncertainty relations</a:t>
            </a:r>
          </a:p>
          <a:p>
            <a:pPr marL="342900" indent="-342900" algn="l">
              <a:buFont typeface="Arial" panose="020B0604020202020204" pitchFamily="34" charset="0"/>
              <a:buChar char="•"/>
              <a:defRPr/>
            </a:pPr>
            <a:endParaRPr lang="en-US" sz="2200" dirty="0"/>
          </a:p>
          <a:p>
            <a:pPr marL="342900" indent="-342900" algn="l">
              <a:buFont typeface="Arial" panose="020B0604020202020204" pitchFamily="34" charset="0"/>
              <a:buChar char="•"/>
              <a:defRPr/>
            </a:pPr>
            <a:endParaRPr lang="en-US" sz="2200" dirty="0"/>
          </a:p>
          <a:p>
            <a:pPr marL="342900" indent="-342900" algn="l">
              <a:buFont typeface="Arial" panose="020B0604020202020204" pitchFamily="34" charset="0"/>
              <a:buChar char="•"/>
              <a:defRPr/>
            </a:pPr>
            <a:endParaRPr lang="en-US" sz="2200" dirty="0">
              <a:solidFill>
                <a:srgbClr val="FFFFE6"/>
              </a:solidFill>
            </a:endParaRPr>
          </a:p>
          <a:p>
            <a:pPr marL="342900" indent="-342900" algn="l">
              <a:buFont typeface="Arial" panose="020B0604020202020204" pitchFamily="34" charset="0"/>
              <a:buChar char="•"/>
              <a:defRPr/>
            </a:pPr>
            <a:endParaRPr lang="en-US" sz="2200" dirty="0">
              <a:solidFill>
                <a:srgbClr val="FFFFE6"/>
              </a:solidFill>
            </a:endParaRPr>
          </a:p>
          <a:p>
            <a:pPr marL="342900" indent="-342900" algn="l">
              <a:buFont typeface="Arial" panose="020B0604020202020204" pitchFamily="34" charset="0"/>
              <a:buChar char="•"/>
              <a:defRPr/>
            </a:pPr>
            <a:r>
              <a:rPr lang="en-US" sz="2200" dirty="0">
                <a:solidFill>
                  <a:srgbClr val="FFFFE6"/>
                </a:solidFill>
              </a:rPr>
              <a:t>What aspect of uncertainty relations witnesses contextuality</a:t>
            </a:r>
          </a:p>
        </p:txBody>
      </p:sp>
      <p:sp>
        <p:nvSpPr>
          <p:cNvPr id="6" name="TextBox 5">
            <a:extLst>
              <a:ext uri="{FF2B5EF4-FFF2-40B4-BE49-F238E27FC236}">
                <a16:creationId xmlns:a16="http://schemas.microsoft.com/office/drawing/2014/main" id="{A04D22B9-8A4A-D442-9940-D6DF49789D59}"/>
              </a:ext>
            </a:extLst>
          </p:cNvPr>
          <p:cNvSpPr txBox="1">
            <a:spLocks noChangeArrowheads="1"/>
          </p:cNvSpPr>
          <p:nvPr/>
        </p:nvSpPr>
        <p:spPr bwMode="auto">
          <a:xfrm>
            <a:off x="26988" y="115888"/>
            <a:ext cx="1282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latin typeface="+mj-lt"/>
              </a:rPr>
              <a:t>Contents</a:t>
            </a:r>
          </a:p>
        </p:txBody>
      </p:sp>
    </p:spTree>
    <p:extLst>
      <p:ext uri="{BB962C8B-B14F-4D97-AF65-F5344CB8AC3E}">
        <p14:creationId xmlns:p14="http://schemas.microsoft.com/office/powerpoint/2010/main" val="260875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7090540-DD5D-884E-932B-24A85F15ABEF}"/>
              </a:ext>
            </a:extLst>
          </p:cNvPr>
          <p:cNvSpPr txBox="1">
            <a:spLocks/>
          </p:cNvSpPr>
          <p:nvPr/>
        </p:nvSpPr>
        <p:spPr>
          <a:xfrm>
            <a:off x="327024" y="916653"/>
            <a:ext cx="8658479"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rPr>
              <a:t>How to link uncertainty relations and contextuality?</a:t>
            </a:r>
            <a:endParaRPr lang="en-US" sz="2800" dirty="0">
              <a:solidFill>
                <a:schemeClr val="bg1"/>
              </a:solidFill>
            </a:endParaRPr>
          </a:p>
        </p:txBody>
      </p:sp>
      <p:sp>
        <p:nvSpPr>
          <p:cNvPr id="4" name="TextBox 3">
            <a:extLst>
              <a:ext uri="{FF2B5EF4-FFF2-40B4-BE49-F238E27FC236}">
                <a16:creationId xmlns:a16="http://schemas.microsoft.com/office/drawing/2014/main" id="{E358839A-7768-B34B-9270-93BBFE355163}"/>
              </a:ext>
            </a:extLst>
          </p:cNvPr>
          <p:cNvSpPr txBox="1"/>
          <p:nvPr/>
        </p:nvSpPr>
        <p:spPr>
          <a:xfrm>
            <a:off x="365759" y="3206496"/>
            <a:ext cx="5815584" cy="400110"/>
          </a:xfrm>
          <a:prstGeom prst="rect">
            <a:avLst/>
          </a:prstGeom>
          <a:noFill/>
        </p:spPr>
        <p:txBody>
          <a:bodyPr wrap="square" rtlCol="0">
            <a:spAutoFit/>
          </a:bodyPr>
          <a:lstStyle/>
          <a:p>
            <a:r>
              <a:rPr lang="it-IT" sz="2000" dirty="0" err="1">
                <a:solidFill>
                  <a:schemeClr val="bg1"/>
                </a:solidFill>
              </a:rPr>
              <a:t>Uncertainty</a:t>
            </a:r>
            <a:r>
              <a:rPr lang="it-IT" sz="2000" dirty="0">
                <a:solidFill>
                  <a:schemeClr val="bg1"/>
                </a:solidFill>
              </a:rPr>
              <a:t> relations                  single state. </a:t>
            </a:r>
          </a:p>
        </p:txBody>
      </p:sp>
      <p:sp>
        <p:nvSpPr>
          <p:cNvPr id="9" name="TextBox 8">
            <a:extLst>
              <a:ext uri="{FF2B5EF4-FFF2-40B4-BE49-F238E27FC236}">
                <a16:creationId xmlns:a16="http://schemas.microsoft.com/office/drawing/2014/main" id="{F18CADED-EAB5-7F45-AC47-38A1EEF1B6C4}"/>
              </a:ext>
            </a:extLst>
          </p:cNvPr>
          <p:cNvSpPr txBox="1"/>
          <p:nvPr/>
        </p:nvSpPr>
        <p:spPr>
          <a:xfrm>
            <a:off x="365759" y="4555160"/>
            <a:ext cx="8327136" cy="400110"/>
          </a:xfrm>
          <a:prstGeom prst="rect">
            <a:avLst/>
          </a:prstGeom>
          <a:noFill/>
        </p:spPr>
        <p:txBody>
          <a:bodyPr wrap="square" rtlCol="0">
            <a:spAutoFit/>
          </a:bodyPr>
          <a:lstStyle/>
          <a:p>
            <a:r>
              <a:rPr lang="it-IT" sz="2000" dirty="0" err="1">
                <a:solidFill>
                  <a:schemeClr val="bg1"/>
                </a:solidFill>
              </a:rPr>
              <a:t>Contextuality</a:t>
            </a:r>
            <a:r>
              <a:rPr lang="it-IT" sz="2000" dirty="0">
                <a:solidFill>
                  <a:schemeClr val="bg1"/>
                </a:solidFill>
              </a:rPr>
              <a:t>                   </a:t>
            </a:r>
            <a:r>
              <a:rPr lang="it-IT" sz="2000" dirty="0" err="1">
                <a:solidFill>
                  <a:schemeClr val="bg1"/>
                </a:solidFill>
              </a:rPr>
              <a:t>requires</a:t>
            </a:r>
            <a:r>
              <a:rPr lang="it-IT" sz="2000" dirty="0">
                <a:solidFill>
                  <a:schemeClr val="bg1"/>
                </a:solidFill>
              </a:rPr>
              <a:t> </a:t>
            </a:r>
            <a:r>
              <a:rPr lang="it-IT" sz="2000" dirty="0" err="1">
                <a:solidFill>
                  <a:schemeClr val="bg1"/>
                </a:solidFill>
              </a:rPr>
              <a:t>operational</a:t>
            </a:r>
            <a:r>
              <a:rPr lang="it-IT" sz="2000" dirty="0">
                <a:solidFill>
                  <a:schemeClr val="bg1"/>
                </a:solidFill>
              </a:rPr>
              <a:t> </a:t>
            </a:r>
            <a:r>
              <a:rPr lang="it-IT" sz="2000" dirty="0" err="1">
                <a:solidFill>
                  <a:schemeClr val="bg1"/>
                </a:solidFill>
              </a:rPr>
              <a:t>equivalences</a:t>
            </a:r>
            <a:r>
              <a:rPr lang="it-IT" sz="2000" dirty="0">
                <a:solidFill>
                  <a:schemeClr val="bg1"/>
                </a:solidFill>
              </a:rPr>
              <a:t> (</a:t>
            </a:r>
            <a:r>
              <a:rPr lang="it-IT" sz="2000" dirty="0" err="1">
                <a:solidFill>
                  <a:schemeClr val="bg1"/>
                </a:solidFill>
              </a:rPr>
              <a:t>at</a:t>
            </a:r>
            <a:r>
              <a:rPr lang="it-IT" sz="2000" dirty="0">
                <a:solidFill>
                  <a:schemeClr val="bg1"/>
                </a:solidFill>
              </a:rPr>
              <a:t> </a:t>
            </a:r>
            <a:r>
              <a:rPr lang="it-IT" sz="2000" dirty="0" err="1">
                <a:solidFill>
                  <a:schemeClr val="bg1"/>
                </a:solidFill>
              </a:rPr>
              <a:t>least</a:t>
            </a:r>
            <a:r>
              <a:rPr lang="it-IT" sz="2000" dirty="0">
                <a:solidFill>
                  <a:schemeClr val="bg1"/>
                </a:solidFill>
              </a:rPr>
              <a:t> 4 </a:t>
            </a:r>
            <a:r>
              <a:rPr lang="it-IT" sz="2000" dirty="0" err="1">
                <a:solidFill>
                  <a:schemeClr val="bg1"/>
                </a:solidFill>
              </a:rPr>
              <a:t>states</a:t>
            </a:r>
            <a:r>
              <a:rPr lang="it-IT" sz="2000" dirty="0">
                <a:solidFill>
                  <a:schemeClr val="bg1"/>
                </a:solidFill>
              </a:rPr>
              <a:t>).</a:t>
            </a:r>
          </a:p>
        </p:txBody>
      </p:sp>
      <p:cxnSp>
        <p:nvCxnSpPr>
          <p:cNvPr id="10" name="Straight Arrow Connector 9">
            <a:extLst>
              <a:ext uri="{FF2B5EF4-FFF2-40B4-BE49-F238E27FC236}">
                <a16:creationId xmlns:a16="http://schemas.microsoft.com/office/drawing/2014/main" id="{2A2FF215-666D-E041-AF95-FFEC5027175B}"/>
              </a:ext>
            </a:extLst>
          </p:cNvPr>
          <p:cNvCxnSpPr/>
          <p:nvPr/>
        </p:nvCxnSpPr>
        <p:spPr>
          <a:xfrm>
            <a:off x="2804183" y="3423207"/>
            <a:ext cx="670560"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E0059BB-C04D-864B-A841-BA9FE343AA10}"/>
              </a:ext>
            </a:extLst>
          </p:cNvPr>
          <p:cNvCxnSpPr/>
          <p:nvPr/>
        </p:nvCxnSpPr>
        <p:spPr>
          <a:xfrm>
            <a:off x="2109239" y="4782615"/>
            <a:ext cx="670560" cy="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F4EC95-B47A-AA47-AA6E-67A1F13F912E}"/>
              </a:ext>
            </a:extLst>
          </p:cNvPr>
          <p:cNvSpPr txBox="1"/>
          <p:nvPr/>
        </p:nvSpPr>
        <p:spPr>
          <a:xfrm>
            <a:off x="365760" y="2072640"/>
            <a:ext cx="1134349" cy="400110"/>
          </a:xfrm>
          <a:prstGeom prst="rect">
            <a:avLst/>
          </a:prstGeom>
          <a:noFill/>
        </p:spPr>
        <p:txBody>
          <a:bodyPr wrap="none" rtlCol="0">
            <a:spAutoFit/>
          </a:bodyPr>
          <a:lstStyle/>
          <a:p>
            <a:r>
              <a:rPr lang="it-IT" sz="2000" dirty="0" err="1">
                <a:solidFill>
                  <a:schemeClr val="bg1"/>
                </a:solidFill>
              </a:rPr>
              <a:t>Problem</a:t>
            </a:r>
            <a:r>
              <a:rPr lang="it-IT" sz="2000" dirty="0">
                <a:solidFill>
                  <a:schemeClr val="bg1"/>
                </a:solidFill>
              </a:rPr>
              <a:t>:</a:t>
            </a:r>
          </a:p>
        </p:txBody>
      </p:sp>
    </p:spTree>
    <p:extLst>
      <p:ext uri="{BB962C8B-B14F-4D97-AF65-F5344CB8AC3E}">
        <p14:creationId xmlns:p14="http://schemas.microsoft.com/office/powerpoint/2010/main" val="3732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7090540-DD5D-884E-932B-24A85F15ABEF}"/>
              </a:ext>
            </a:extLst>
          </p:cNvPr>
          <p:cNvSpPr txBox="1">
            <a:spLocks/>
          </p:cNvSpPr>
          <p:nvPr/>
        </p:nvSpPr>
        <p:spPr>
          <a:xfrm>
            <a:off x="327024" y="916653"/>
            <a:ext cx="8658479"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rPr>
              <a:t>How to link uncertainty relations and contextuality?</a:t>
            </a:r>
            <a:endParaRPr lang="en-US" sz="2800" dirty="0">
              <a:solidFill>
                <a:schemeClr val="bg1"/>
              </a:solidFill>
            </a:endParaRPr>
          </a:p>
        </p:txBody>
      </p:sp>
      <p:sp>
        <p:nvSpPr>
          <p:cNvPr id="14" name="TextBox 13">
            <a:extLst>
              <a:ext uri="{FF2B5EF4-FFF2-40B4-BE49-F238E27FC236}">
                <a16:creationId xmlns:a16="http://schemas.microsoft.com/office/drawing/2014/main" id="{45F4EC95-B47A-AA47-AA6E-67A1F13F912E}"/>
              </a:ext>
            </a:extLst>
          </p:cNvPr>
          <p:cNvSpPr txBox="1"/>
          <p:nvPr/>
        </p:nvSpPr>
        <p:spPr>
          <a:xfrm>
            <a:off x="365760" y="2072640"/>
            <a:ext cx="1116011" cy="400110"/>
          </a:xfrm>
          <a:prstGeom prst="rect">
            <a:avLst/>
          </a:prstGeom>
          <a:noFill/>
        </p:spPr>
        <p:txBody>
          <a:bodyPr wrap="none" rtlCol="0">
            <a:spAutoFit/>
          </a:bodyPr>
          <a:lstStyle/>
          <a:p>
            <a:r>
              <a:rPr lang="it-IT" sz="2000" dirty="0">
                <a:solidFill>
                  <a:schemeClr val="bg1"/>
                </a:solidFill>
              </a:rPr>
              <a:t>Solution:</a:t>
            </a:r>
          </a:p>
        </p:txBody>
      </p:sp>
      <p:pic>
        <p:nvPicPr>
          <p:cNvPr id="12" name="Immagine 11" descr="\documentclass{article}&#10;\usepackage{amsmath,amssymb,color}&#10;\pagestyle{empty}&#10;&#10;&#10;\begin{document}&#10;\noindent&#10;\begin{center}&#10;\textcolor{white}{&#10;Consider uncertainty relations for a state that satisfies the condition of \\                                         $A_1^2$--orbit--realizability&#10;}&#10;\end{center}&#10;&#10;&#10;\end{document}" title="IguanaTex Bitmap Display">
            <a:extLst>
              <a:ext uri="{FF2B5EF4-FFF2-40B4-BE49-F238E27FC236}">
                <a16:creationId xmlns:a16="http://schemas.microsoft.com/office/drawing/2014/main" id="{2B30B0DC-704F-CB0D-B058-593ECE1FAFCA}"/>
              </a:ext>
            </a:extLst>
          </p:cNvPr>
          <p:cNvPicPr>
            <a:picLocks noChangeAspect="1"/>
          </p:cNvPicPr>
          <p:nvPr>
            <p:custDataLst>
              <p:tags r:id="rId1"/>
            </p:custDataLst>
          </p:nvPr>
        </p:nvPicPr>
        <p:blipFill>
          <a:blip r:embed="rId4"/>
          <a:stretch>
            <a:fillRect/>
          </a:stretch>
        </p:blipFill>
        <p:spPr>
          <a:xfrm>
            <a:off x="718738" y="3429000"/>
            <a:ext cx="7875049" cy="544000"/>
          </a:xfrm>
          <a:prstGeom prst="rect">
            <a:avLst/>
          </a:prstGeom>
        </p:spPr>
      </p:pic>
    </p:spTree>
    <p:extLst>
      <p:ext uri="{BB962C8B-B14F-4D97-AF65-F5344CB8AC3E}">
        <p14:creationId xmlns:p14="http://schemas.microsoft.com/office/powerpoint/2010/main" val="2355922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C6368-A881-FD4F-9F1B-39C2C1B471DF}"/>
              </a:ext>
            </a:extLst>
          </p:cNvPr>
          <p:cNvSpPr txBox="1"/>
          <p:nvPr/>
        </p:nvSpPr>
        <p:spPr>
          <a:xfrm>
            <a:off x="327024" y="1911889"/>
            <a:ext cx="8400287" cy="1323439"/>
          </a:xfrm>
          <a:prstGeom prst="rect">
            <a:avLst/>
          </a:prstGeom>
          <a:noFill/>
        </p:spPr>
        <p:txBody>
          <a:bodyPr wrap="square" rtlCol="0">
            <a:spAutoFit/>
          </a:bodyPr>
          <a:lstStyle/>
          <a:p>
            <a:pPr marL="457200" indent="-457200">
              <a:buFont typeface="+mj-lt"/>
              <a:buAutoNum type="arabicPeriod"/>
            </a:pPr>
            <a:r>
              <a:rPr lang="it-IT" sz="2000" dirty="0">
                <a:solidFill>
                  <a:schemeClr val="bg1"/>
                </a:solidFill>
              </a:rPr>
              <a:t>The state </a:t>
            </a:r>
            <a:r>
              <a:rPr lang="it-IT" sz="2000" dirty="0" err="1">
                <a:solidFill>
                  <a:schemeClr val="bg1"/>
                </a:solidFill>
              </a:rPr>
              <a:t>has</a:t>
            </a:r>
            <a:r>
              <a:rPr lang="it-IT" sz="2000" dirty="0">
                <a:solidFill>
                  <a:schemeClr val="bg1"/>
                </a:solidFill>
              </a:rPr>
              <a:t> </a:t>
            </a:r>
            <a:r>
              <a:rPr lang="it-IT" sz="2000" dirty="0" err="1">
                <a:solidFill>
                  <a:schemeClr val="bg1"/>
                </a:solidFill>
              </a:rPr>
              <a:t>equal</a:t>
            </a:r>
            <a:r>
              <a:rPr lang="it-IT" sz="2000" dirty="0">
                <a:solidFill>
                  <a:schemeClr val="bg1"/>
                </a:solidFill>
              </a:rPr>
              <a:t> </a:t>
            </a:r>
            <a:r>
              <a:rPr lang="it-IT" sz="2000" dirty="0" err="1">
                <a:solidFill>
                  <a:schemeClr val="bg1"/>
                </a:solidFill>
              </a:rPr>
              <a:t>predictability</a:t>
            </a:r>
            <a:r>
              <a:rPr lang="it-IT" sz="2000" dirty="0">
                <a:solidFill>
                  <a:schemeClr val="bg1"/>
                </a:solidFill>
              </a:rPr>
              <a:t> </a:t>
            </a:r>
            <a:r>
              <a:rPr lang="it-IT" sz="2000" dirty="0" err="1">
                <a:solidFill>
                  <a:schemeClr val="bg1"/>
                </a:solidFill>
              </a:rPr>
              <a:t>counterparts</a:t>
            </a:r>
            <a:r>
              <a:rPr lang="it-IT" sz="2000" dirty="0">
                <a:solidFill>
                  <a:schemeClr val="bg1"/>
                </a:solidFill>
              </a:rPr>
              <a:t>.</a:t>
            </a:r>
          </a:p>
          <a:p>
            <a:pPr marL="457200" indent="-457200">
              <a:buFont typeface="+mj-lt"/>
              <a:buAutoNum type="arabicPeriod"/>
            </a:pPr>
            <a:endParaRPr lang="it-IT" sz="2000" dirty="0">
              <a:solidFill>
                <a:schemeClr val="bg1"/>
              </a:solidFill>
            </a:endParaRPr>
          </a:p>
          <a:p>
            <a:pPr marL="457200" indent="-457200">
              <a:buFont typeface="+mj-lt"/>
              <a:buAutoNum type="arabicPeriod"/>
            </a:pPr>
            <a:endParaRPr lang="it-IT" sz="2000" dirty="0">
              <a:solidFill>
                <a:schemeClr val="bg1"/>
              </a:solidFill>
            </a:endParaRPr>
          </a:p>
          <a:p>
            <a:pPr marL="457200" indent="-457200">
              <a:buFont typeface="+mj-lt"/>
              <a:buAutoNum type="arabicPeriod"/>
            </a:pPr>
            <a:r>
              <a:rPr lang="it-IT" sz="2000" dirty="0">
                <a:solidFill>
                  <a:schemeClr val="bg1"/>
                </a:solidFill>
              </a:rPr>
              <a:t>The state </a:t>
            </a:r>
            <a:r>
              <a:rPr lang="it-IT" sz="2000" dirty="0" err="1">
                <a:solidFill>
                  <a:schemeClr val="bg1"/>
                </a:solidFill>
              </a:rPr>
              <a:t>manifest</a:t>
            </a:r>
            <a:r>
              <a:rPr lang="it-IT" sz="2000" dirty="0">
                <a:solidFill>
                  <a:schemeClr val="bg1"/>
                </a:solidFill>
              </a:rPr>
              <a:t> </a:t>
            </a:r>
            <a:r>
              <a:rPr lang="it-IT" sz="2000" dirty="0" err="1">
                <a:solidFill>
                  <a:schemeClr val="bg1"/>
                </a:solidFill>
              </a:rPr>
              <a:t>operational</a:t>
            </a:r>
            <a:r>
              <a:rPr lang="it-IT" sz="2000" dirty="0">
                <a:solidFill>
                  <a:schemeClr val="bg1"/>
                </a:solidFill>
              </a:rPr>
              <a:t> </a:t>
            </a:r>
            <a:r>
              <a:rPr lang="it-IT" sz="2000" dirty="0" err="1">
                <a:solidFill>
                  <a:schemeClr val="bg1"/>
                </a:solidFill>
              </a:rPr>
              <a:t>equivalences</a:t>
            </a:r>
            <a:r>
              <a:rPr lang="it-IT" sz="2000" dirty="0">
                <a:solidFill>
                  <a:schemeClr val="bg1"/>
                </a:solidFill>
              </a:rPr>
              <a:t> with </a:t>
            </a:r>
            <a:r>
              <a:rPr lang="it-IT" sz="2000" dirty="0" err="1">
                <a:solidFill>
                  <a:schemeClr val="bg1"/>
                </a:solidFill>
              </a:rPr>
              <a:t>such</a:t>
            </a:r>
            <a:r>
              <a:rPr lang="it-IT" sz="2000" dirty="0">
                <a:solidFill>
                  <a:schemeClr val="bg1"/>
                </a:solidFill>
              </a:rPr>
              <a:t> </a:t>
            </a:r>
            <a:r>
              <a:rPr lang="it-IT" sz="2000" dirty="0" err="1">
                <a:solidFill>
                  <a:schemeClr val="bg1"/>
                </a:solidFill>
              </a:rPr>
              <a:t>counterparts</a:t>
            </a:r>
            <a:r>
              <a:rPr lang="it-IT" sz="2000" dirty="0">
                <a:solidFill>
                  <a:schemeClr val="bg1"/>
                </a:solidFill>
              </a:rPr>
              <a:t>.</a:t>
            </a:r>
          </a:p>
        </p:txBody>
      </p:sp>
      <p:sp>
        <p:nvSpPr>
          <p:cNvPr id="6" name="TextBox 5">
            <a:extLst>
              <a:ext uri="{FF2B5EF4-FFF2-40B4-BE49-F238E27FC236}">
                <a16:creationId xmlns:a16="http://schemas.microsoft.com/office/drawing/2014/main" id="{E2F96BFB-2FFC-8243-AD06-76DCA0014E74}"/>
              </a:ext>
            </a:extLst>
          </p:cNvPr>
          <p:cNvSpPr txBox="1"/>
          <p:nvPr/>
        </p:nvSpPr>
        <p:spPr>
          <a:xfrm>
            <a:off x="327024" y="3800522"/>
            <a:ext cx="3183885" cy="2554545"/>
          </a:xfrm>
          <a:prstGeom prst="rect">
            <a:avLst/>
          </a:prstGeom>
          <a:noFill/>
        </p:spPr>
        <p:txBody>
          <a:bodyPr wrap="none" rtlCol="0">
            <a:spAutoFit/>
          </a:bodyPr>
          <a:lstStyle/>
          <a:p>
            <a:r>
              <a:rPr lang="it-IT" sz="2000" dirty="0" err="1">
                <a:solidFill>
                  <a:schemeClr val="bg1"/>
                </a:solidFill>
              </a:rPr>
              <a:t>Example</a:t>
            </a:r>
            <a:r>
              <a:rPr lang="it-IT" sz="2000" dirty="0">
                <a:solidFill>
                  <a:schemeClr val="bg1"/>
                </a:solidFill>
              </a:rPr>
              <a:t> in the </a:t>
            </a:r>
            <a:r>
              <a:rPr lang="it-IT" sz="2000" dirty="0" err="1">
                <a:solidFill>
                  <a:schemeClr val="bg1"/>
                </a:solidFill>
              </a:rPr>
              <a:t>qubit</a:t>
            </a:r>
            <a:r>
              <a:rPr lang="it-IT" sz="2000" dirty="0">
                <a:solidFill>
                  <a:schemeClr val="bg1"/>
                </a:solidFill>
              </a:rPr>
              <a:t> </a:t>
            </a:r>
            <a:r>
              <a:rPr lang="it-IT" sz="2000" dirty="0" err="1">
                <a:solidFill>
                  <a:schemeClr val="bg1"/>
                </a:solidFill>
              </a:rPr>
              <a:t>theory</a:t>
            </a:r>
            <a:r>
              <a:rPr lang="it-IT" sz="2000" dirty="0">
                <a:solidFill>
                  <a:schemeClr val="bg1"/>
                </a:solidFill>
              </a:rPr>
              <a:t>:</a:t>
            </a:r>
          </a:p>
          <a:p>
            <a:endParaRPr lang="it-IT" sz="2000" dirty="0">
              <a:solidFill>
                <a:schemeClr val="bg1"/>
              </a:solidFill>
            </a:endParaRPr>
          </a:p>
          <a:p>
            <a:pPr marL="457200" indent="-457200">
              <a:buFont typeface="+mj-lt"/>
              <a:buAutoNum type="arabicPeriod"/>
            </a:pPr>
            <a:r>
              <a:rPr lang="it-IT" sz="2000" dirty="0">
                <a:solidFill>
                  <a:schemeClr val="bg1"/>
                </a:solidFill>
              </a:rPr>
              <a:t> </a:t>
            </a:r>
          </a:p>
          <a:p>
            <a:pPr marL="457200" indent="-457200">
              <a:buFont typeface="+mj-lt"/>
              <a:buAutoNum type="arabicPeriod"/>
            </a:pPr>
            <a:endParaRPr lang="it-IT" sz="2000" dirty="0">
              <a:solidFill>
                <a:schemeClr val="bg1"/>
              </a:solidFill>
            </a:endParaRPr>
          </a:p>
          <a:p>
            <a:pPr marL="457200" indent="-457200">
              <a:buFont typeface="+mj-lt"/>
              <a:buAutoNum type="arabicPeriod"/>
            </a:pPr>
            <a:endParaRPr lang="it-IT" sz="2000" dirty="0">
              <a:solidFill>
                <a:schemeClr val="bg1"/>
              </a:solidFill>
            </a:endParaRPr>
          </a:p>
          <a:p>
            <a:pPr marL="457200" indent="-457200">
              <a:buFont typeface="+mj-lt"/>
              <a:buAutoNum type="arabicPeriod"/>
            </a:pPr>
            <a:endParaRPr lang="it-IT" sz="2000" dirty="0">
              <a:solidFill>
                <a:schemeClr val="bg1"/>
              </a:solidFill>
            </a:endParaRPr>
          </a:p>
          <a:p>
            <a:pPr marL="457200" indent="-457200">
              <a:buFont typeface="+mj-lt"/>
              <a:buAutoNum type="arabicPeriod"/>
            </a:pPr>
            <a:endParaRPr lang="it-IT" sz="2000" dirty="0">
              <a:solidFill>
                <a:schemeClr val="bg1"/>
              </a:solidFill>
            </a:endParaRPr>
          </a:p>
          <a:p>
            <a:pPr marL="457200" indent="-457200">
              <a:buFont typeface="+mj-lt"/>
              <a:buAutoNum type="arabicPeriod"/>
            </a:pPr>
            <a:r>
              <a:rPr lang="it-IT" sz="2000" dirty="0">
                <a:solidFill>
                  <a:schemeClr val="bg1"/>
                </a:solidFill>
              </a:rPr>
              <a:t> </a:t>
            </a:r>
          </a:p>
        </p:txBody>
      </p:sp>
      <p:pic>
        <p:nvPicPr>
          <p:cNvPr id="10" name="Picture 9">
            <a:extLst>
              <a:ext uri="{FF2B5EF4-FFF2-40B4-BE49-F238E27FC236}">
                <a16:creationId xmlns:a16="http://schemas.microsoft.com/office/drawing/2014/main" id="{F125E9AC-E2AA-E147-AD8C-EF80B21DB7EB}"/>
              </a:ext>
            </a:extLst>
          </p:cNvPr>
          <p:cNvPicPr>
            <a:picLocks noChangeAspect="1"/>
          </p:cNvPicPr>
          <p:nvPr/>
        </p:nvPicPr>
        <p:blipFill>
          <a:blip r:embed="rId4"/>
          <a:stretch>
            <a:fillRect/>
          </a:stretch>
        </p:blipFill>
        <p:spPr>
          <a:xfrm>
            <a:off x="908805" y="4516653"/>
            <a:ext cx="3980187" cy="643333"/>
          </a:xfrm>
          <a:prstGeom prst="rect">
            <a:avLst/>
          </a:prstGeom>
          <a:effectLst>
            <a:glow rad="444500">
              <a:schemeClr val="bg1"/>
            </a:glow>
          </a:effectLst>
        </p:spPr>
      </p:pic>
      <p:pic>
        <p:nvPicPr>
          <p:cNvPr id="11" name="Picture 10">
            <a:extLst>
              <a:ext uri="{FF2B5EF4-FFF2-40B4-BE49-F238E27FC236}">
                <a16:creationId xmlns:a16="http://schemas.microsoft.com/office/drawing/2014/main" id="{308B3543-8597-F646-84FB-20E33814C86A}"/>
              </a:ext>
            </a:extLst>
          </p:cNvPr>
          <p:cNvPicPr>
            <a:picLocks noChangeAspect="1"/>
          </p:cNvPicPr>
          <p:nvPr/>
        </p:nvPicPr>
        <p:blipFill>
          <a:blip r:embed="rId5"/>
          <a:stretch>
            <a:fillRect/>
          </a:stretch>
        </p:blipFill>
        <p:spPr>
          <a:xfrm>
            <a:off x="972903" y="5879090"/>
            <a:ext cx="2726086" cy="536517"/>
          </a:xfrm>
          <a:prstGeom prst="rect">
            <a:avLst/>
          </a:prstGeom>
          <a:effectLst>
            <a:glow rad="508000">
              <a:schemeClr val="bg1"/>
            </a:glow>
          </a:effectLst>
        </p:spPr>
      </p:pic>
      <p:pic>
        <p:nvPicPr>
          <p:cNvPr id="15" name="Picture 14">
            <a:extLst>
              <a:ext uri="{FF2B5EF4-FFF2-40B4-BE49-F238E27FC236}">
                <a16:creationId xmlns:a16="http://schemas.microsoft.com/office/drawing/2014/main" id="{CF0A493B-5DAE-924C-B456-6D8E01E021AB}"/>
              </a:ext>
            </a:extLst>
          </p:cNvPr>
          <p:cNvPicPr>
            <a:picLocks noChangeAspect="1"/>
          </p:cNvPicPr>
          <p:nvPr/>
        </p:nvPicPr>
        <p:blipFill>
          <a:blip r:embed="rId6"/>
          <a:stretch>
            <a:fillRect/>
          </a:stretch>
        </p:blipFill>
        <p:spPr>
          <a:xfrm>
            <a:off x="5770691" y="3781841"/>
            <a:ext cx="2336989" cy="2716237"/>
          </a:xfrm>
          <a:prstGeom prst="rect">
            <a:avLst/>
          </a:prstGeom>
          <a:effectLst>
            <a:glow rad="406400">
              <a:schemeClr val="bg1"/>
            </a:glow>
          </a:effectLst>
        </p:spPr>
      </p:pic>
      <p:pic>
        <p:nvPicPr>
          <p:cNvPr id="12" name="Immagine 11" descr="\documentclass{article}&#10;\usepackage{amsmath,amssymb,color}&#10;\pagestyle{empty}&#10;&#10;&#10;\begin{document}&#10;\noindent&#10;\begin{center}&#10;\textcolor{white}{&#10;The $A_1^2$--orbit--realizability condition&#10;}&#10;\end{center}&#10;&#10;&#10;\end{document}" title="IguanaTex Bitmap Display">
            <a:extLst>
              <a:ext uri="{FF2B5EF4-FFF2-40B4-BE49-F238E27FC236}">
                <a16:creationId xmlns:a16="http://schemas.microsoft.com/office/drawing/2014/main" id="{4E6CC7B3-EDBB-281C-C6F0-D959FD1B4340}"/>
              </a:ext>
            </a:extLst>
          </p:cNvPr>
          <p:cNvPicPr>
            <a:picLocks noChangeAspect="1"/>
          </p:cNvPicPr>
          <p:nvPr>
            <p:custDataLst>
              <p:tags r:id="rId1"/>
            </p:custDataLst>
          </p:nvPr>
        </p:nvPicPr>
        <p:blipFill>
          <a:blip r:embed="rId7"/>
          <a:stretch>
            <a:fillRect/>
          </a:stretch>
        </p:blipFill>
        <p:spPr>
          <a:xfrm>
            <a:off x="427792" y="441231"/>
            <a:ext cx="5586389" cy="378666"/>
          </a:xfrm>
          <a:prstGeom prst="rect">
            <a:avLst/>
          </a:prstGeom>
        </p:spPr>
      </p:pic>
    </p:spTree>
    <p:extLst>
      <p:ext uri="{BB962C8B-B14F-4D97-AF65-F5344CB8AC3E}">
        <p14:creationId xmlns:p14="http://schemas.microsoft.com/office/powerpoint/2010/main" val="28075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4F08-4F92-A36B-B419-1DFD1F2838B0}"/>
              </a:ext>
            </a:extLst>
          </p:cNvPr>
          <p:cNvSpPr txBox="1">
            <a:spLocks/>
          </p:cNvSpPr>
          <p:nvPr/>
        </p:nvSpPr>
        <p:spPr>
          <a:xfrm>
            <a:off x="165100" y="130450"/>
            <a:ext cx="4203700"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dirty="0">
                <a:solidFill>
                  <a:schemeClr val="bg1"/>
                </a:solidFill>
              </a:rPr>
              <a:t>Some common answers</a:t>
            </a:r>
            <a:r>
              <a:rPr lang="en-GB" sz="3200" dirty="0">
                <a:solidFill>
                  <a:schemeClr val="bg1"/>
                </a:solidFill>
              </a:rPr>
              <a:t>:</a:t>
            </a:r>
            <a:endParaRPr lang="en-US" sz="3200" dirty="0">
              <a:solidFill>
                <a:schemeClr val="bg1"/>
              </a:solidFill>
            </a:endParaRPr>
          </a:p>
        </p:txBody>
      </p:sp>
      <p:sp>
        <p:nvSpPr>
          <p:cNvPr id="3" name="TextBox 2">
            <a:extLst>
              <a:ext uri="{FF2B5EF4-FFF2-40B4-BE49-F238E27FC236}">
                <a16:creationId xmlns:a16="http://schemas.microsoft.com/office/drawing/2014/main" id="{51946FE4-892B-BAE3-EC1E-A389B9B5D8A0}"/>
              </a:ext>
            </a:extLst>
          </p:cNvPr>
          <p:cNvSpPr txBox="1"/>
          <p:nvPr/>
        </p:nvSpPr>
        <p:spPr>
          <a:xfrm>
            <a:off x="577761" y="831881"/>
            <a:ext cx="2970172" cy="707886"/>
          </a:xfrm>
          <a:prstGeom prst="rect">
            <a:avLst/>
          </a:prstGeom>
          <a:noFill/>
        </p:spPr>
        <p:txBody>
          <a:bodyPr wrap="none" rtlCol="0">
            <a:spAutoFit/>
          </a:bodyPr>
          <a:lstStyle/>
          <a:p>
            <a:r>
              <a:rPr lang="it-IT" sz="4000" dirty="0" err="1">
                <a:solidFill>
                  <a:srgbClr val="C00000"/>
                </a:solidFill>
              </a:rPr>
              <a:t>Teleportation</a:t>
            </a:r>
            <a:endParaRPr lang="it-IT" sz="4000" dirty="0">
              <a:solidFill>
                <a:srgbClr val="C00000"/>
              </a:solidFill>
            </a:endParaRPr>
          </a:p>
        </p:txBody>
      </p:sp>
      <p:sp>
        <p:nvSpPr>
          <p:cNvPr id="4" name="TextBox 3">
            <a:extLst>
              <a:ext uri="{FF2B5EF4-FFF2-40B4-BE49-F238E27FC236}">
                <a16:creationId xmlns:a16="http://schemas.microsoft.com/office/drawing/2014/main" id="{E8530581-722E-A664-795B-631721DDAFEA}"/>
              </a:ext>
            </a:extLst>
          </p:cNvPr>
          <p:cNvSpPr txBox="1"/>
          <p:nvPr/>
        </p:nvSpPr>
        <p:spPr>
          <a:xfrm>
            <a:off x="4850978" y="1162263"/>
            <a:ext cx="3605282" cy="707886"/>
          </a:xfrm>
          <a:prstGeom prst="rect">
            <a:avLst/>
          </a:prstGeom>
          <a:noFill/>
        </p:spPr>
        <p:txBody>
          <a:bodyPr wrap="none" rtlCol="0">
            <a:spAutoFit/>
          </a:bodyPr>
          <a:lstStyle/>
          <a:p>
            <a:r>
              <a:rPr lang="it-IT" sz="4000" dirty="0">
                <a:solidFill>
                  <a:schemeClr val="bg1">
                    <a:lumMod val="50000"/>
                  </a:schemeClr>
                </a:solidFill>
              </a:rPr>
              <a:t>Remote </a:t>
            </a:r>
            <a:r>
              <a:rPr lang="it-IT" sz="4000" dirty="0" err="1">
                <a:solidFill>
                  <a:schemeClr val="bg1">
                    <a:lumMod val="50000"/>
                  </a:schemeClr>
                </a:solidFill>
              </a:rPr>
              <a:t>steering</a:t>
            </a:r>
            <a:endParaRPr lang="it-IT" sz="4000" dirty="0">
              <a:solidFill>
                <a:schemeClr val="bg1">
                  <a:lumMod val="50000"/>
                </a:schemeClr>
              </a:solidFill>
            </a:endParaRPr>
          </a:p>
        </p:txBody>
      </p:sp>
      <p:sp>
        <p:nvSpPr>
          <p:cNvPr id="5" name="TextBox 4">
            <a:extLst>
              <a:ext uri="{FF2B5EF4-FFF2-40B4-BE49-F238E27FC236}">
                <a16:creationId xmlns:a16="http://schemas.microsoft.com/office/drawing/2014/main" id="{E9FC212C-A14F-2C2F-6852-6C2CC8AC3C5D}"/>
              </a:ext>
            </a:extLst>
          </p:cNvPr>
          <p:cNvSpPr txBox="1"/>
          <p:nvPr/>
        </p:nvSpPr>
        <p:spPr>
          <a:xfrm>
            <a:off x="1427302" y="1946190"/>
            <a:ext cx="2446504" cy="707886"/>
          </a:xfrm>
          <a:prstGeom prst="rect">
            <a:avLst/>
          </a:prstGeom>
          <a:noFill/>
        </p:spPr>
        <p:txBody>
          <a:bodyPr wrap="none" rtlCol="0">
            <a:spAutoFit/>
          </a:bodyPr>
          <a:lstStyle/>
          <a:p>
            <a:r>
              <a:rPr lang="it-IT" sz="4000" dirty="0">
                <a:solidFill>
                  <a:srgbClr val="0070C0"/>
                </a:solidFill>
              </a:rPr>
              <a:t>No-</a:t>
            </a:r>
            <a:r>
              <a:rPr lang="it-IT" sz="4000" dirty="0" err="1">
                <a:solidFill>
                  <a:srgbClr val="0070C0"/>
                </a:solidFill>
              </a:rPr>
              <a:t>cloning</a:t>
            </a:r>
            <a:endParaRPr lang="it-IT" sz="4000" dirty="0">
              <a:solidFill>
                <a:srgbClr val="0070C0"/>
              </a:solidFill>
            </a:endParaRPr>
          </a:p>
        </p:txBody>
      </p:sp>
      <p:sp>
        <p:nvSpPr>
          <p:cNvPr id="6" name="TextBox 5">
            <a:extLst>
              <a:ext uri="{FF2B5EF4-FFF2-40B4-BE49-F238E27FC236}">
                <a16:creationId xmlns:a16="http://schemas.microsoft.com/office/drawing/2014/main" id="{99D569FA-D06B-C6B3-6F42-A0B27CB5B2CF}"/>
              </a:ext>
            </a:extLst>
          </p:cNvPr>
          <p:cNvSpPr txBox="1"/>
          <p:nvPr/>
        </p:nvSpPr>
        <p:spPr>
          <a:xfrm>
            <a:off x="5040561" y="2342648"/>
            <a:ext cx="3094373" cy="707886"/>
          </a:xfrm>
          <a:prstGeom prst="rect">
            <a:avLst/>
          </a:prstGeom>
          <a:noFill/>
        </p:spPr>
        <p:txBody>
          <a:bodyPr wrap="none" rtlCol="0">
            <a:spAutoFit/>
          </a:bodyPr>
          <a:lstStyle/>
          <a:p>
            <a:r>
              <a:rPr lang="it-IT" sz="4000" dirty="0" err="1">
                <a:solidFill>
                  <a:schemeClr val="bg1"/>
                </a:solidFill>
              </a:rPr>
              <a:t>Entanglement</a:t>
            </a:r>
            <a:endParaRPr lang="it-IT" sz="4000" dirty="0">
              <a:solidFill>
                <a:schemeClr val="bg1"/>
              </a:solidFill>
            </a:endParaRPr>
          </a:p>
        </p:txBody>
      </p:sp>
      <p:sp>
        <p:nvSpPr>
          <p:cNvPr id="7" name="TextBox 6">
            <a:extLst>
              <a:ext uri="{FF2B5EF4-FFF2-40B4-BE49-F238E27FC236}">
                <a16:creationId xmlns:a16="http://schemas.microsoft.com/office/drawing/2014/main" id="{91AEAB03-3F75-46C7-C8E6-B91EEAEE4F4A}"/>
              </a:ext>
            </a:extLst>
          </p:cNvPr>
          <p:cNvSpPr txBox="1"/>
          <p:nvPr/>
        </p:nvSpPr>
        <p:spPr>
          <a:xfrm>
            <a:off x="494474" y="3201070"/>
            <a:ext cx="4608121" cy="707886"/>
          </a:xfrm>
          <a:prstGeom prst="rect">
            <a:avLst/>
          </a:prstGeom>
          <a:noFill/>
        </p:spPr>
        <p:txBody>
          <a:bodyPr wrap="none" rtlCol="0">
            <a:spAutoFit/>
          </a:bodyPr>
          <a:lstStyle/>
          <a:p>
            <a:r>
              <a:rPr lang="it-IT" sz="4000" dirty="0" err="1">
                <a:solidFill>
                  <a:schemeClr val="accent6">
                    <a:lumMod val="75000"/>
                  </a:schemeClr>
                </a:solidFill>
              </a:rPr>
              <a:t>Wave-particle</a:t>
            </a:r>
            <a:r>
              <a:rPr lang="it-IT" sz="4000" dirty="0">
                <a:solidFill>
                  <a:schemeClr val="accent6">
                    <a:lumMod val="75000"/>
                  </a:schemeClr>
                </a:solidFill>
              </a:rPr>
              <a:t> </a:t>
            </a:r>
            <a:r>
              <a:rPr lang="it-IT" sz="4000" dirty="0" err="1">
                <a:solidFill>
                  <a:schemeClr val="accent6">
                    <a:lumMod val="75000"/>
                  </a:schemeClr>
                </a:solidFill>
              </a:rPr>
              <a:t>duality</a:t>
            </a:r>
            <a:endParaRPr lang="it-IT" sz="4000" dirty="0">
              <a:solidFill>
                <a:schemeClr val="accent6">
                  <a:lumMod val="75000"/>
                </a:schemeClr>
              </a:solidFill>
            </a:endParaRPr>
          </a:p>
        </p:txBody>
      </p:sp>
      <p:sp>
        <p:nvSpPr>
          <p:cNvPr id="8" name="TextBox 7">
            <a:extLst>
              <a:ext uri="{FF2B5EF4-FFF2-40B4-BE49-F238E27FC236}">
                <a16:creationId xmlns:a16="http://schemas.microsoft.com/office/drawing/2014/main" id="{4BE304C8-04E9-45F7-E3F9-6862EE9109F0}"/>
              </a:ext>
            </a:extLst>
          </p:cNvPr>
          <p:cNvSpPr txBox="1"/>
          <p:nvPr/>
        </p:nvSpPr>
        <p:spPr>
          <a:xfrm>
            <a:off x="5850335" y="3576132"/>
            <a:ext cx="2540054" cy="707886"/>
          </a:xfrm>
          <a:prstGeom prst="rect">
            <a:avLst/>
          </a:prstGeom>
          <a:noFill/>
        </p:spPr>
        <p:txBody>
          <a:bodyPr wrap="none" rtlCol="0">
            <a:spAutoFit/>
          </a:bodyPr>
          <a:lstStyle/>
          <a:p>
            <a:r>
              <a:rPr lang="it-IT" sz="4000" dirty="0" err="1">
                <a:solidFill>
                  <a:srgbClr val="00B050"/>
                </a:solidFill>
              </a:rPr>
              <a:t>Nonlocality</a:t>
            </a:r>
            <a:endParaRPr lang="it-IT" sz="4000" dirty="0">
              <a:solidFill>
                <a:srgbClr val="00B050"/>
              </a:solidFill>
            </a:endParaRPr>
          </a:p>
        </p:txBody>
      </p:sp>
      <p:sp>
        <p:nvSpPr>
          <p:cNvPr id="10" name="TextBox 9">
            <a:extLst>
              <a:ext uri="{FF2B5EF4-FFF2-40B4-BE49-F238E27FC236}">
                <a16:creationId xmlns:a16="http://schemas.microsoft.com/office/drawing/2014/main" id="{85FE9618-8536-919D-5C92-74F4EEDAA8DF}"/>
              </a:ext>
            </a:extLst>
          </p:cNvPr>
          <p:cNvSpPr txBox="1"/>
          <p:nvPr/>
        </p:nvSpPr>
        <p:spPr>
          <a:xfrm>
            <a:off x="2218342" y="4406645"/>
            <a:ext cx="4824526" cy="707886"/>
          </a:xfrm>
          <a:prstGeom prst="rect">
            <a:avLst/>
          </a:prstGeom>
          <a:noFill/>
        </p:spPr>
        <p:txBody>
          <a:bodyPr wrap="none" rtlCol="0">
            <a:spAutoFit/>
          </a:bodyPr>
          <a:lstStyle/>
          <a:p>
            <a:r>
              <a:rPr lang="it-IT" sz="4000" dirty="0">
                <a:solidFill>
                  <a:srgbClr val="FFC000"/>
                </a:solidFill>
              </a:rPr>
              <a:t>Quantum </a:t>
            </a:r>
            <a:r>
              <a:rPr lang="it-IT" sz="4000" dirty="0" err="1">
                <a:solidFill>
                  <a:srgbClr val="FFC000"/>
                </a:solidFill>
              </a:rPr>
              <a:t>interference</a:t>
            </a:r>
            <a:endParaRPr lang="it-IT" sz="4000" dirty="0">
              <a:solidFill>
                <a:srgbClr val="FFC000"/>
              </a:solidFill>
            </a:endParaRPr>
          </a:p>
        </p:txBody>
      </p:sp>
      <p:sp>
        <p:nvSpPr>
          <p:cNvPr id="11" name="TextBox 10">
            <a:extLst>
              <a:ext uri="{FF2B5EF4-FFF2-40B4-BE49-F238E27FC236}">
                <a16:creationId xmlns:a16="http://schemas.microsoft.com/office/drawing/2014/main" id="{4755F162-01E7-6146-96BB-2D333BDF9DDF}"/>
              </a:ext>
            </a:extLst>
          </p:cNvPr>
          <p:cNvSpPr txBox="1"/>
          <p:nvPr/>
        </p:nvSpPr>
        <p:spPr>
          <a:xfrm>
            <a:off x="269955" y="5289857"/>
            <a:ext cx="5092804" cy="707886"/>
          </a:xfrm>
          <a:prstGeom prst="rect">
            <a:avLst/>
          </a:prstGeom>
          <a:noFill/>
        </p:spPr>
        <p:txBody>
          <a:bodyPr wrap="none" rtlCol="0">
            <a:spAutoFit/>
          </a:bodyPr>
          <a:lstStyle/>
          <a:p>
            <a:r>
              <a:rPr lang="it-IT" sz="4000" dirty="0" err="1">
                <a:solidFill>
                  <a:srgbClr val="7030A0"/>
                </a:solidFill>
              </a:rPr>
              <a:t>Coherent</a:t>
            </a:r>
            <a:r>
              <a:rPr lang="it-IT" sz="4000" dirty="0">
                <a:solidFill>
                  <a:srgbClr val="7030A0"/>
                </a:solidFill>
              </a:rPr>
              <a:t> </a:t>
            </a:r>
            <a:r>
              <a:rPr lang="it-IT" sz="4000" dirty="0" err="1">
                <a:solidFill>
                  <a:srgbClr val="7030A0"/>
                </a:solidFill>
              </a:rPr>
              <a:t>superposition</a:t>
            </a:r>
            <a:endParaRPr lang="it-IT" sz="4000" dirty="0">
              <a:solidFill>
                <a:srgbClr val="7030A0"/>
              </a:solidFill>
            </a:endParaRPr>
          </a:p>
        </p:txBody>
      </p:sp>
      <p:sp>
        <p:nvSpPr>
          <p:cNvPr id="12" name="TextBox 11">
            <a:extLst>
              <a:ext uri="{FF2B5EF4-FFF2-40B4-BE49-F238E27FC236}">
                <a16:creationId xmlns:a16="http://schemas.microsoft.com/office/drawing/2014/main" id="{678FC016-2E2F-139C-91F4-E1F7691F5194}"/>
              </a:ext>
            </a:extLst>
          </p:cNvPr>
          <p:cNvSpPr txBox="1"/>
          <p:nvPr/>
        </p:nvSpPr>
        <p:spPr>
          <a:xfrm>
            <a:off x="4333282" y="6035411"/>
            <a:ext cx="4559197" cy="707886"/>
          </a:xfrm>
          <a:prstGeom prst="rect">
            <a:avLst/>
          </a:prstGeom>
          <a:noFill/>
        </p:spPr>
        <p:txBody>
          <a:bodyPr wrap="none" rtlCol="0">
            <a:spAutoFit/>
          </a:bodyPr>
          <a:lstStyle/>
          <a:p>
            <a:r>
              <a:rPr lang="it-IT" sz="4000" dirty="0" err="1">
                <a:solidFill>
                  <a:srgbClr val="FF0000"/>
                </a:solidFill>
              </a:rPr>
              <a:t>Uncertainty</a:t>
            </a:r>
            <a:r>
              <a:rPr lang="it-IT" sz="4000" dirty="0">
                <a:solidFill>
                  <a:srgbClr val="FF0000"/>
                </a:solidFill>
              </a:rPr>
              <a:t> relations</a:t>
            </a:r>
          </a:p>
        </p:txBody>
      </p:sp>
    </p:spTree>
    <p:extLst>
      <p:ext uri="{BB962C8B-B14F-4D97-AF65-F5344CB8AC3E}">
        <p14:creationId xmlns:p14="http://schemas.microsoft.com/office/powerpoint/2010/main" val="222633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7090540-DD5D-884E-932B-24A85F15ABEF}"/>
              </a:ext>
            </a:extLst>
          </p:cNvPr>
          <p:cNvSpPr txBox="1">
            <a:spLocks/>
          </p:cNvSpPr>
          <p:nvPr/>
        </p:nvSpPr>
        <p:spPr>
          <a:xfrm>
            <a:off x="327024" y="916653"/>
            <a:ext cx="8658479"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rPr>
              <a:t>Theories with </a:t>
            </a:r>
            <a:endParaRPr lang="en-US" sz="2800" dirty="0">
              <a:solidFill>
                <a:schemeClr val="bg1"/>
              </a:solidFill>
            </a:endParaRPr>
          </a:p>
        </p:txBody>
      </p:sp>
      <p:sp>
        <p:nvSpPr>
          <p:cNvPr id="2" name="TextBox 1">
            <a:extLst>
              <a:ext uri="{FF2B5EF4-FFF2-40B4-BE49-F238E27FC236}">
                <a16:creationId xmlns:a16="http://schemas.microsoft.com/office/drawing/2014/main" id="{EE8D1759-C065-F444-B0CA-C4D73598B870}"/>
              </a:ext>
            </a:extLst>
          </p:cNvPr>
          <p:cNvSpPr txBox="1"/>
          <p:nvPr/>
        </p:nvSpPr>
        <p:spPr>
          <a:xfrm>
            <a:off x="390144" y="1780032"/>
            <a:ext cx="8388096" cy="646331"/>
          </a:xfrm>
          <a:prstGeom prst="rect">
            <a:avLst/>
          </a:prstGeom>
          <a:noFill/>
        </p:spPr>
        <p:txBody>
          <a:bodyPr wrap="square" rtlCol="0">
            <a:spAutoFit/>
          </a:bodyPr>
          <a:lstStyle/>
          <a:p>
            <a:r>
              <a:rPr lang="it-IT" dirty="0" err="1">
                <a:solidFill>
                  <a:schemeClr val="bg1"/>
                </a:solidFill>
              </a:rPr>
              <a:t>If</a:t>
            </a:r>
            <a:r>
              <a:rPr lang="it-IT" dirty="0">
                <a:solidFill>
                  <a:schemeClr val="bg1"/>
                </a:solidFill>
              </a:rPr>
              <a:t> </a:t>
            </a:r>
            <a:r>
              <a:rPr lang="it-IT" i="1" dirty="0" err="1">
                <a:solidFill>
                  <a:schemeClr val="bg1"/>
                </a:solidFill>
              </a:rPr>
              <a:t>all</a:t>
            </a:r>
            <a:r>
              <a:rPr lang="it-IT" dirty="0">
                <a:solidFill>
                  <a:schemeClr val="bg1"/>
                </a:solidFill>
              </a:rPr>
              <a:t> </a:t>
            </a:r>
            <a:r>
              <a:rPr lang="it-IT" dirty="0" err="1">
                <a:solidFill>
                  <a:schemeClr val="bg1"/>
                </a:solidFill>
              </a:rPr>
              <a:t>states</a:t>
            </a:r>
            <a:r>
              <a:rPr lang="it-IT" dirty="0">
                <a:solidFill>
                  <a:schemeClr val="bg1"/>
                </a:solidFill>
              </a:rPr>
              <a:t> in an </a:t>
            </a:r>
            <a:r>
              <a:rPr lang="it-IT" dirty="0" err="1">
                <a:solidFill>
                  <a:schemeClr val="bg1"/>
                </a:solidFill>
              </a:rPr>
              <a:t>operational</a:t>
            </a:r>
            <a:r>
              <a:rPr lang="it-IT" dirty="0">
                <a:solidFill>
                  <a:schemeClr val="bg1"/>
                </a:solidFill>
              </a:rPr>
              <a:t> </a:t>
            </a:r>
            <a:r>
              <a:rPr lang="it-IT" dirty="0" err="1">
                <a:solidFill>
                  <a:schemeClr val="bg1"/>
                </a:solidFill>
              </a:rPr>
              <a:t>theory</a:t>
            </a:r>
            <a:r>
              <a:rPr lang="it-IT" dirty="0">
                <a:solidFill>
                  <a:schemeClr val="bg1"/>
                </a:solidFill>
              </a:rPr>
              <a:t> </a:t>
            </a:r>
            <a:r>
              <a:rPr lang="it-IT" dirty="0" err="1">
                <a:solidFill>
                  <a:schemeClr val="bg1"/>
                </a:solidFill>
              </a:rPr>
              <a:t>satisfy</a:t>
            </a:r>
            <a:r>
              <a:rPr lang="it-IT" dirty="0">
                <a:solidFill>
                  <a:schemeClr val="bg1"/>
                </a:solidFill>
              </a:rPr>
              <a:t> the </a:t>
            </a:r>
            <a:r>
              <a:rPr lang="it-IT" dirty="0" err="1">
                <a:solidFill>
                  <a:schemeClr val="bg1"/>
                </a:solidFill>
              </a:rPr>
              <a:t>condition</a:t>
            </a:r>
            <a:r>
              <a:rPr lang="it-IT" dirty="0">
                <a:solidFill>
                  <a:schemeClr val="bg1"/>
                </a:solidFill>
              </a:rPr>
              <a:t> of     </a:t>
            </a:r>
          </a:p>
          <a:p>
            <a:r>
              <a:rPr lang="it-IT" dirty="0">
                <a:solidFill>
                  <a:schemeClr val="bg1"/>
                </a:solidFill>
              </a:rPr>
              <a:t>we say that the theory has                        .</a:t>
            </a:r>
          </a:p>
        </p:txBody>
      </p:sp>
      <p:pic>
        <p:nvPicPr>
          <p:cNvPr id="6" name="Picture 5">
            <a:extLst>
              <a:ext uri="{FF2B5EF4-FFF2-40B4-BE49-F238E27FC236}">
                <a16:creationId xmlns:a16="http://schemas.microsoft.com/office/drawing/2014/main" id="{C7D80792-AD3C-B543-AD47-EE3C91F0C55D}"/>
              </a:ext>
            </a:extLst>
          </p:cNvPr>
          <p:cNvPicPr>
            <a:picLocks noChangeAspect="1"/>
          </p:cNvPicPr>
          <p:nvPr/>
        </p:nvPicPr>
        <p:blipFill rotWithShape="1">
          <a:blip r:embed="rId6"/>
          <a:srcRect l="2018" r="2185" b="-1096"/>
          <a:stretch/>
        </p:blipFill>
        <p:spPr>
          <a:xfrm>
            <a:off x="256447" y="3542064"/>
            <a:ext cx="8680704" cy="2249136"/>
          </a:xfrm>
          <a:prstGeom prst="rect">
            <a:avLst/>
          </a:prstGeom>
          <a:effectLst>
            <a:glow rad="203200">
              <a:schemeClr val="bg1"/>
            </a:glow>
          </a:effectLst>
        </p:spPr>
      </p:pic>
      <p:sp>
        <p:nvSpPr>
          <p:cNvPr id="17" name="Multiply 16">
            <a:extLst>
              <a:ext uri="{FF2B5EF4-FFF2-40B4-BE49-F238E27FC236}">
                <a16:creationId xmlns:a16="http://schemas.microsoft.com/office/drawing/2014/main" id="{B62A2A79-9E56-794F-834B-94F544A4258A}"/>
              </a:ext>
            </a:extLst>
          </p:cNvPr>
          <p:cNvSpPr/>
          <p:nvPr/>
        </p:nvSpPr>
        <p:spPr>
          <a:xfrm>
            <a:off x="8032379" y="5901949"/>
            <a:ext cx="343525" cy="29910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L-Shape 17">
            <a:extLst>
              <a:ext uri="{FF2B5EF4-FFF2-40B4-BE49-F238E27FC236}">
                <a16:creationId xmlns:a16="http://schemas.microsoft.com/office/drawing/2014/main" id="{FA1D9EE1-63A7-D64B-92F1-628C9322CCAA}"/>
              </a:ext>
            </a:extLst>
          </p:cNvPr>
          <p:cNvSpPr/>
          <p:nvPr/>
        </p:nvSpPr>
        <p:spPr>
          <a:xfrm rot="18711703">
            <a:off x="4398131" y="6028840"/>
            <a:ext cx="317500" cy="79375"/>
          </a:xfrm>
          <a:prstGeom prst="corne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L-Shape 18">
            <a:extLst>
              <a:ext uri="{FF2B5EF4-FFF2-40B4-BE49-F238E27FC236}">
                <a16:creationId xmlns:a16="http://schemas.microsoft.com/office/drawing/2014/main" id="{BAE76F5C-3463-6540-98DC-A0E84A3B42E5}"/>
              </a:ext>
            </a:extLst>
          </p:cNvPr>
          <p:cNvSpPr/>
          <p:nvPr/>
        </p:nvSpPr>
        <p:spPr>
          <a:xfrm rot="18711703">
            <a:off x="2587330" y="6039155"/>
            <a:ext cx="315912" cy="79375"/>
          </a:xfrm>
          <a:prstGeom prst="corne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L-Shape 19">
            <a:extLst>
              <a:ext uri="{FF2B5EF4-FFF2-40B4-BE49-F238E27FC236}">
                <a16:creationId xmlns:a16="http://schemas.microsoft.com/office/drawing/2014/main" id="{6E17F7C9-9930-0B43-B193-581368FC3CE3}"/>
              </a:ext>
            </a:extLst>
          </p:cNvPr>
          <p:cNvSpPr/>
          <p:nvPr/>
        </p:nvSpPr>
        <p:spPr>
          <a:xfrm rot="18711703">
            <a:off x="774943" y="6028839"/>
            <a:ext cx="317500" cy="79375"/>
          </a:xfrm>
          <a:prstGeom prst="corne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Shape 20">
            <a:extLst>
              <a:ext uri="{FF2B5EF4-FFF2-40B4-BE49-F238E27FC236}">
                <a16:creationId xmlns:a16="http://schemas.microsoft.com/office/drawing/2014/main" id="{71011508-FDAF-C047-A5D2-147451917378}"/>
              </a:ext>
            </a:extLst>
          </p:cNvPr>
          <p:cNvSpPr/>
          <p:nvPr/>
        </p:nvSpPr>
        <p:spPr>
          <a:xfrm rot="18711703">
            <a:off x="6233027" y="6010552"/>
            <a:ext cx="317500" cy="79375"/>
          </a:xfrm>
          <a:prstGeom prst="corne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1">
            <a:extLst>
              <a:ext uri="{FF2B5EF4-FFF2-40B4-BE49-F238E27FC236}">
                <a16:creationId xmlns:a16="http://schemas.microsoft.com/office/drawing/2014/main" id="{86335E47-1662-4D45-B193-59C7DA6D7A60}"/>
              </a:ext>
            </a:extLst>
          </p:cNvPr>
          <p:cNvSpPr txBox="1"/>
          <p:nvPr/>
        </p:nvSpPr>
        <p:spPr>
          <a:xfrm>
            <a:off x="390144" y="2926260"/>
            <a:ext cx="1129476" cy="369332"/>
          </a:xfrm>
          <a:prstGeom prst="rect">
            <a:avLst/>
          </a:prstGeom>
          <a:noFill/>
        </p:spPr>
        <p:txBody>
          <a:bodyPr wrap="none" rtlCol="0">
            <a:spAutoFit/>
          </a:bodyPr>
          <a:lstStyle/>
          <a:p>
            <a:r>
              <a:rPr lang="it-IT" dirty="0" err="1">
                <a:solidFill>
                  <a:schemeClr val="bg1"/>
                </a:solidFill>
              </a:rPr>
              <a:t>Examples</a:t>
            </a:r>
            <a:r>
              <a:rPr lang="it-IT" dirty="0"/>
              <a:t>:</a:t>
            </a:r>
          </a:p>
        </p:txBody>
      </p:sp>
      <p:pic>
        <p:nvPicPr>
          <p:cNvPr id="10" name="Immagine 9" descr="\documentclass{article}&#10;\usepackage{amsmath,amssymb,color}&#10;\pagestyle{empty}&#10;&#10;&#10;\begin{document}&#10;\noindent&#10;\begin{center}&#10;\textcolor{white}{&#10;                                       $A_1^2$--orbit--realizability&#10;}&#10;\end{center}&#10;&#10;&#10;\end{document}" title="IguanaTex Bitmap Display">
            <a:extLst>
              <a:ext uri="{FF2B5EF4-FFF2-40B4-BE49-F238E27FC236}">
                <a16:creationId xmlns:a16="http://schemas.microsoft.com/office/drawing/2014/main" id="{1999F0CA-E78D-2740-9BD9-5E14E0103F0F}"/>
              </a:ext>
            </a:extLst>
          </p:cNvPr>
          <p:cNvPicPr>
            <a:picLocks noChangeAspect="1"/>
          </p:cNvPicPr>
          <p:nvPr>
            <p:custDataLst>
              <p:tags r:id="rId1"/>
            </p:custDataLst>
          </p:nvPr>
        </p:nvPicPr>
        <p:blipFill>
          <a:blip r:embed="rId7"/>
          <a:stretch>
            <a:fillRect/>
          </a:stretch>
        </p:blipFill>
        <p:spPr>
          <a:xfrm>
            <a:off x="6000104" y="1835662"/>
            <a:ext cx="2386191" cy="272795"/>
          </a:xfrm>
          <a:prstGeom prst="rect">
            <a:avLst/>
          </a:prstGeom>
        </p:spPr>
      </p:pic>
      <p:pic>
        <p:nvPicPr>
          <p:cNvPr id="14" name="Immagine 13" descr="\documentclass{article}&#10;\usepackage{amsmath,amssymb,color}&#10;\pagestyle{empty}&#10;&#10;&#10;\begin{document}&#10;\noindent&#10;\begin{center}&#10;\textcolor{white}{&#10;                                       $A_1^2$--symmetry&#10;}&#10;\end{center}&#10;&#10;&#10;\end{document}" title="IguanaTex Bitmap Display">
            <a:extLst>
              <a:ext uri="{FF2B5EF4-FFF2-40B4-BE49-F238E27FC236}">
                <a16:creationId xmlns:a16="http://schemas.microsoft.com/office/drawing/2014/main" id="{A6816844-DA32-A85F-CD16-E2BE232FC816}"/>
              </a:ext>
            </a:extLst>
          </p:cNvPr>
          <p:cNvPicPr>
            <a:picLocks noChangeAspect="1"/>
          </p:cNvPicPr>
          <p:nvPr>
            <p:custDataLst>
              <p:tags r:id="rId2"/>
            </p:custDataLst>
          </p:nvPr>
        </p:nvPicPr>
        <p:blipFill>
          <a:blip r:embed="rId8"/>
          <a:stretch>
            <a:fillRect/>
          </a:stretch>
        </p:blipFill>
        <p:spPr>
          <a:xfrm>
            <a:off x="3031987" y="2109333"/>
            <a:ext cx="1524894" cy="272795"/>
          </a:xfrm>
          <a:prstGeom prst="rect">
            <a:avLst/>
          </a:prstGeom>
        </p:spPr>
      </p:pic>
      <p:pic>
        <p:nvPicPr>
          <p:cNvPr id="15" name="Immagine 14" descr="\documentclass{article}&#10;\usepackage{amsmath,amssymb,color}&#10;\pagestyle{empty}&#10;&#10;&#10;\begin{document}&#10;\noindent&#10;\begin{center}&#10;\textcolor{white}{&#10;                                       $A_1^2$--symmetry&#10;}&#10;\end{center}&#10;&#10;&#10;\end{document}" title="IguanaTex Bitmap Display">
            <a:extLst>
              <a:ext uri="{FF2B5EF4-FFF2-40B4-BE49-F238E27FC236}">
                <a16:creationId xmlns:a16="http://schemas.microsoft.com/office/drawing/2014/main" id="{BFCEC2C8-E210-8FDC-701A-DE9E34E00AA5}"/>
              </a:ext>
            </a:extLst>
          </p:cNvPr>
          <p:cNvPicPr>
            <a:picLocks noChangeAspect="1"/>
          </p:cNvPicPr>
          <p:nvPr>
            <p:custDataLst>
              <p:tags r:id="rId3"/>
            </p:custDataLst>
          </p:nvPr>
        </p:nvPicPr>
        <p:blipFill>
          <a:blip r:embed="rId8"/>
          <a:stretch>
            <a:fillRect/>
          </a:stretch>
        </p:blipFill>
        <p:spPr>
          <a:xfrm>
            <a:off x="2757309" y="979000"/>
            <a:ext cx="2242138" cy="401106"/>
          </a:xfrm>
          <a:prstGeom prst="rect">
            <a:avLst/>
          </a:prstGeom>
        </p:spPr>
      </p:pic>
    </p:spTree>
    <p:extLst>
      <p:ext uri="{BB962C8B-B14F-4D97-AF65-F5344CB8AC3E}">
        <p14:creationId xmlns:p14="http://schemas.microsoft.com/office/powerpoint/2010/main" val="401105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BFAC25-B782-1029-EBB4-012E135698D2}"/>
              </a:ext>
            </a:extLst>
          </p:cNvPr>
          <p:cNvPicPr>
            <a:picLocks noChangeAspect="1"/>
          </p:cNvPicPr>
          <p:nvPr/>
        </p:nvPicPr>
        <p:blipFill rotWithShape="1">
          <a:blip r:embed="rId4"/>
          <a:srcRect l="2018" r="2185" b="-1096"/>
          <a:stretch/>
        </p:blipFill>
        <p:spPr>
          <a:xfrm>
            <a:off x="336051" y="4063629"/>
            <a:ext cx="8680704" cy="2249136"/>
          </a:xfrm>
          <a:prstGeom prst="rect">
            <a:avLst/>
          </a:prstGeom>
          <a:effectLst>
            <a:glow rad="203200">
              <a:schemeClr val="bg1"/>
            </a:glow>
          </a:effectLst>
        </p:spPr>
      </p:pic>
      <p:sp>
        <p:nvSpPr>
          <p:cNvPr id="12" name="Rectangle: Rounded Corners 11">
            <a:extLst>
              <a:ext uri="{FF2B5EF4-FFF2-40B4-BE49-F238E27FC236}">
                <a16:creationId xmlns:a16="http://schemas.microsoft.com/office/drawing/2014/main" id="{F748D3BF-B1CC-C8F1-4390-292D5B23D55A}"/>
              </a:ext>
            </a:extLst>
          </p:cNvPr>
          <p:cNvSpPr/>
          <p:nvPr/>
        </p:nvSpPr>
        <p:spPr>
          <a:xfrm>
            <a:off x="7319185" y="4171950"/>
            <a:ext cx="1714221" cy="161163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07090540-DD5D-884E-932B-24A85F15ABEF}"/>
              </a:ext>
            </a:extLst>
          </p:cNvPr>
          <p:cNvSpPr txBox="1">
            <a:spLocks/>
          </p:cNvSpPr>
          <p:nvPr/>
        </p:nvSpPr>
        <p:spPr>
          <a:xfrm>
            <a:off x="327024" y="916653"/>
            <a:ext cx="8658479"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rPr>
              <a:t>Noncontextuality and uncertainty relations</a:t>
            </a:r>
            <a:endParaRPr lang="en-US" sz="2800" dirty="0">
              <a:solidFill>
                <a:schemeClr val="bg1"/>
              </a:solidFill>
            </a:endParaRPr>
          </a:p>
        </p:txBody>
      </p:sp>
      <p:pic>
        <p:nvPicPr>
          <p:cNvPr id="3" name="Picture 2" descr="\documentclass{article}&#10;\usepackage{amsmath,amssymb,color}&#10;\pagestyle{empty}&#10;&#10;&#10;\begin{document}&#10;\noindent&#10;\begin{center}&#10;\textcolor{white}{&#10;For theories that have $A_1^2$--symmetry \\                        Noncontextuality $\Longleftrightarrow |\langle Z \rangle|+|\langle X \rangle| \le 1$&#10;}&#10;\end{center}&#10;&#10;&#10;\end{document}" title="IguanaTex Bitmap Display">
            <a:extLst>
              <a:ext uri="{FF2B5EF4-FFF2-40B4-BE49-F238E27FC236}">
                <a16:creationId xmlns:a16="http://schemas.microsoft.com/office/drawing/2014/main" id="{1CC0A12E-9F49-62A1-C071-2333E11329D5}"/>
              </a:ext>
            </a:extLst>
          </p:cNvPr>
          <p:cNvPicPr>
            <a:picLocks noChangeAspect="1"/>
          </p:cNvPicPr>
          <p:nvPr>
            <p:custDataLst>
              <p:tags r:id="rId1"/>
            </p:custDataLst>
          </p:nvPr>
        </p:nvPicPr>
        <p:blipFill>
          <a:blip r:embed="rId5"/>
          <a:stretch>
            <a:fillRect/>
          </a:stretch>
        </p:blipFill>
        <p:spPr>
          <a:xfrm>
            <a:off x="1459006" y="2405374"/>
            <a:ext cx="5881610" cy="778940"/>
          </a:xfrm>
          <a:prstGeom prst="rect">
            <a:avLst/>
          </a:prstGeom>
        </p:spPr>
      </p:pic>
      <p:pic>
        <p:nvPicPr>
          <p:cNvPr id="11" name="Graphic 10">
            <a:extLst>
              <a:ext uri="{FF2B5EF4-FFF2-40B4-BE49-F238E27FC236}">
                <a16:creationId xmlns:a16="http://schemas.microsoft.com/office/drawing/2014/main" id="{BD7F232E-41D1-C360-962A-FD93479C85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9185" y="4055875"/>
            <a:ext cx="1714221" cy="1765809"/>
          </a:xfrm>
          <a:prstGeom prst="rect">
            <a:avLst/>
          </a:prstGeom>
        </p:spPr>
      </p:pic>
    </p:spTree>
    <p:extLst>
      <p:ext uri="{BB962C8B-B14F-4D97-AF65-F5344CB8AC3E}">
        <p14:creationId xmlns:p14="http://schemas.microsoft.com/office/powerpoint/2010/main" val="117457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diagram of a mathematical equation&#10;&#10;Description automatically generated">
            <a:extLst>
              <a:ext uri="{FF2B5EF4-FFF2-40B4-BE49-F238E27FC236}">
                <a16:creationId xmlns:a16="http://schemas.microsoft.com/office/drawing/2014/main" id="{F18E40C5-3ADA-227D-269D-2D77B579050F}"/>
              </a:ext>
            </a:extLst>
          </p:cNvPr>
          <p:cNvPicPr>
            <a:picLocks noChangeAspect="1"/>
          </p:cNvPicPr>
          <p:nvPr/>
        </p:nvPicPr>
        <p:blipFill>
          <a:blip r:embed="rId3"/>
          <a:stretch>
            <a:fillRect/>
          </a:stretch>
        </p:blipFill>
        <p:spPr>
          <a:xfrm>
            <a:off x="688840" y="897745"/>
            <a:ext cx="7087594" cy="6005975"/>
          </a:xfrm>
          <a:prstGeom prst="rect">
            <a:avLst/>
          </a:prstGeom>
        </p:spPr>
      </p:pic>
      <p:pic>
        <p:nvPicPr>
          <p:cNvPr id="11" name="Picture 10" descr="\documentclass{article}&#10;\usepackage{amsmath,amssymb,color}&#10;\pagestyle{empty}&#10;&#10;&#10;\begin{document}&#10;\noindent&#10;\begin{center}&#10;\textcolor{black}{&#10;For theories that have $A_1^2$--symmetry \\                        Noncontextuality $\Longleftrightarrow |\langle Z \rangle|+|\langle X \rangle| \le 1$&#10;}&#10;\end{center}&#10;&#10;&#10;\end{document}" title="IguanaTex Bitmap Display">
            <a:extLst>
              <a:ext uri="{FF2B5EF4-FFF2-40B4-BE49-F238E27FC236}">
                <a16:creationId xmlns:a16="http://schemas.microsoft.com/office/drawing/2014/main" id="{4395CC30-7A6D-CB60-BCF8-046418FFCD4D}"/>
              </a:ext>
            </a:extLst>
          </p:cNvPr>
          <p:cNvPicPr>
            <a:picLocks noChangeAspect="1"/>
          </p:cNvPicPr>
          <p:nvPr>
            <p:custDataLst>
              <p:tags r:id="rId1"/>
            </p:custDataLst>
          </p:nvPr>
        </p:nvPicPr>
        <p:blipFill>
          <a:blip r:embed="rId4"/>
          <a:stretch>
            <a:fillRect/>
          </a:stretch>
        </p:blipFill>
        <p:spPr>
          <a:xfrm>
            <a:off x="1535206" y="71806"/>
            <a:ext cx="5884300" cy="780219"/>
          </a:xfrm>
          <a:prstGeom prst="rect">
            <a:avLst/>
          </a:prstGeom>
        </p:spPr>
      </p:pic>
    </p:spTree>
    <p:extLst>
      <p:ext uri="{BB962C8B-B14F-4D97-AF65-F5344CB8AC3E}">
        <p14:creationId xmlns:p14="http://schemas.microsoft.com/office/powerpoint/2010/main" val="882671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50D592-1D51-AB28-EA7E-815362B46BB8}"/>
              </a:ext>
            </a:extLst>
          </p:cNvPr>
          <p:cNvSpPr/>
          <p:nvPr/>
        </p:nvSpPr>
        <p:spPr>
          <a:xfrm>
            <a:off x="6205105" y="4719836"/>
            <a:ext cx="2169056" cy="2066029"/>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FF398103-268B-096E-0926-951305FD1673}"/>
              </a:ext>
            </a:extLst>
          </p:cNvPr>
          <p:cNvGrpSpPr/>
          <p:nvPr/>
        </p:nvGrpSpPr>
        <p:grpSpPr>
          <a:xfrm>
            <a:off x="355922" y="2002905"/>
            <a:ext cx="3611903" cy="3602281"/>
            <a:chOff x="447362" y="2002905"/>
            <a:chExt cx="3611903" cy="3602281"/>
          </a:xfrm>
        </p:grpSpPr>
        <p:pic>
          <p:nvPicPr>
            <p:cNvPr id="12" name="Picture 11">
              <a:extLst>
                <a:ext uri="{FF2B5EF4-FFF2-40B4-BE49-F238E27FC236}">
                  <a16:creationId xmlns:a16="http://schemas.microsoft.com/office/drawing/2014/main" id="{FA60D290-CAA5-194C-B816-82E8020B5DB1}"/>
                </a:ext>
              </a:extLst>
            </p:cNvPr>
            <p:cNvPicPr>
              <a:picLocks noChangeAspect="1"/>
            </p:cNvPicPr>
            <p:nvPr/>
          </p:nvPicPr>
          <p:blipFill>
            <a:blip r:embed="rId5"/>
            <a:stretch>
              <a:fillRect/>
            </a:stretch>
          </p:blipFill>
          <p:spPr>
            <a:xfrm>
              <a:off x="477842" y="2002905"/>
              <a:ext cx="3581423" cy="3570231"/>
            </a:xfrm>
            <a:prstGeom prst="rect">
              <a:avLst/>
            </a:prstGeom>
            <a:effectLst>
              <a:glow rad="698500">
                <a:schemeClr val="bg1"/>
              </a:glow>
            </a:effectLst>
          </p:spPr>
        </p:pic>
        <p:sp>
          <p:nvSpPr>
            <p:cNvPr id="14" name="Rectangle 13">
              <a:extLst>
                <a:ext uri="{FF2B5EF4-FFF2-40B4-BE49-F238E27FC236}">
                  <a16:creationId xmlns:a16="http://schemas.microsoft.com/office/drawing/2014/main" id="{4FE998CB-1054-AD4B-B7F8-4CBC372B24D4}"/>
                </a:ext>
              </a:extLst>
            </p:cNvPr>
            <p:cNvSpPr/>
            <p:nvPr/>
          </p:nvSpPr>
          <p:spPr>
            <a:xfrm>
              <a:off x="447362" y="5218392"/>
              <a:ext cx="510996" cy="386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4" name="Straight Arrow Connector 3">
            <a:extLst>
              <a:ext uri="{FF2B5EF4-FFF2-40B4-BE49-F238E27FC236}">
                <a16:creationId xmlns:a16="http://schemas.microsoft.com/office/drawing/2014/main" id="{E992D1E8-84AB-2E43-A619-DE3932FF3829}"/>
              </a:ext>
            </a:extLst>
          </p:cNvPr>
          <p:cNvCxnSpPr>
            <a:cxnSpLocks/>
          </p:cNvCxnSpPr>
          <p:nvPr/>
        </p:nvCxnSpPr>
        <p:spPr>
          <a:xfrm flipH="1" flipV="1">
            <a:off x="3421888" y="4803648"/>
            <a:ext cx="438912" cy="1072896"/>
          </a:xfrm>
          <a:prstGeom prst="straightConnector1">
            <a:avLst/>
          </a:prstGeom>
          <a:ln w="19050">
            <a:solidFill>
              <a:srgbClr val="FF0000"/>
            </a:solidFill>
            <a:tailEnd type="triangle"/>
          </a:ln>
          <a:effectLst>
            <a:glow rad="76200">
              <a:schemeClr val="bg1"/>
            </a:glow>
          </a:effectLst>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D789B81-53AB-DF43-B0AD-CF366ACAD8AF}"/>
              </a:ext>
            </a:extLst>
          </p:cNvPr>
          <p:cNvPicPr>
            <a:picLocks noChangeAspect="1"/>
          </p:cNvPicPr>
          <p:nvPr/>
        </p:nvPicPr>
        <p:blipFill>
          <a:blip r:embed="rId6"/>
          <a:stretch>
            <a:fillRect/>
          </a:stretch>
        </p:blipFill>
        <p:spPr>
          <a:xfrm>
            <a:off x="3226816" y="6010657"/>
            <a:ext cx="2048256" cy="292608"/>
          </a:xfrm>
          <a:prstGeom prst="rect">
            <a:avLst/>
          </a:prstGeom>
          <a:effectLst>
            <a:glow rad="393700">
              <a:schemeClr val="bg1"/>
            </a:glow>
          </a:effectLst>
        </p:spPr>
      </p:pic>
      <p:sp>
        <p:nvSpPr>
          <p:cNvPr id="17" name="Title 1">
            <a:extLst>
              <a:ext uri="{FF2B5EF4-FFF2-40B4-BE49-F238E27FC236}">
                <a16:creationId xmlns:a16="http://schemas.microsoft.com/office/drawing/2014/main" id="{1FEE517A-90BD-5946-B510-DFEB9CECCF8E}"/>
              </a:ext>
            </a:extLst>
          </p:cNvPr>
          <p:cNvSpPr txBox="1">
            <a:spLocks/>
          </p:cNvSpPr>
          <p:nvPr/>
        </p:nvSpPr>
        <p:spPr>
          <a:xfrm>
            <a:off x="280504" y="904461"/>
            <a:ext cx="8961032"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rPr>
              <a:t>Comparison of uncertainty relations</a:t>
            </a:r>
          </a:p>
        </p:txBody>
      </p:sp>
      <p:pic>
        <p:nvPicPr>
          <p:cNvPr id="2" name="Graphic 1">
            <a:extLst>
              <a:ext uri="{FF2B5EF4-FFF2-40B4-BE49-F238E27FC236}">
                <a16:creationId xmlns:a16="http://schemas.microsoft.com/office/drawing/2014/main" id="{81294446-BA04-65B6-F482-4D7225D90B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03263" y="4719832"/>
            <a:ext cx="2169056" cy="2234332"/>
          </a:xfrm>
          <a:prstGeom prst="rect">
            <a:avLst/>
          </a:prstGeom>
        </p:spPr>
      </p:pic>
      <p:pic>
        <p:nvPicPr>
          <p:cNvPr id="13" name="Picture 12">
            <a:extLst>
              <a:ext uri="{FF2B5EF4-FFF2-40B4-BE49-F238E27FC236}">
                <a16:creationId xmlns:a16="http://schemas.microsoft.com/office/drawing/2014/main" id="{BABF21FF-1E19-2403-D603-33979638DEF0}"/>
              </a:ext>
            </a:extLst>
          </p:cNvPr>
          <p:cNvPicPr>
            <a:picLocks noChangeAspect="1"/>
          </p:cNvPicPr>
          <p:nvPr/>
        </p:nvPicPr>
        <p:blipFill>
          <a:blip r:embed="rId9"/>
          <a:stretch>
            <a:fillRect/>
          </a:stretch>
        </p:blipFill>
        <p:spPr>
          <a:xfrm>
            <a:off x="7105786" y="3491738"/>
            <a:ext cx="1660128" cy="195658"/>
          </a:xfrm>
          <a:prstGeom prst="rect">
            <a:avLst/>
          </a:prstGeom>
        </p:spPr>
      </p:pic>
      <p:pic>
        <p:nvPicPr>
          <p:cNvPr id="26" name="Picture 25" descr="\documentclass{article}&#10;\usepackage{amsmath,amssymb,color}&#10;\pagestyle{empty}&#10;&#10;&#10;\begin{document}&#10;\noindent&#10;\textcolor{white}{\textit{i}) $\left(1-\frac{1}{\sqrt{2}}\right)$--depolarized qubit theory\\&#10;\textit{ii}) stabilizer theory\\&#10;\\&#10;\textit{iii}) qubit theory\\&#10;\textit{iv}) gbit theory, simplicial theory  &#10;} &#10;&#10;\end{document}" title="IguanaTex Bitmap Display">
            <a:extLst>
              <a:ext uri="{FF2B5EF4-FFF2-40B4-BE49-F238E27FC236}">
                <a16:creationId xmlns:a16="http://schemas.microsoft.com/office/drawing/2014/main" id="{6002E1C9-B87E-4475-B40E-C18EB3B1D3C1}"/>
              </a:ext>
            </a:extLst>
          </p:cNvPr>
          <p:cNvPicPr>
            <a:picLocks noChangeAspect="1"/>
          </p:cNvPicPr>
          <p:nvPr>
            <p:custDataLst>
              <p:tags r:id="rId1"/>
            </p:custDataLst>
          </p:nvPr>
        </p:nvPicPr>
        <p:blipFill>
          <a:blip r:embed="rId10"/>
          <a:stretch>
            <a:fillRect/>
          </a:stretch>
        </p:blipFill>
        <p:spPr>
          <a:xfrm>
            <a:off x="4677282" y="2266580"/>
            <a:ext cx="4194430" cy="1658983"/>
          </a:xfrm>
          <a:prstGeom prst="rect">
            <a:avLst/>
          </a:prstGeom>
        </p:spPr>
      </p:pic>
      <p:pic>
        <p:nvPicPr>
          <p:cNvPr id="28" name="Picture 27" descr="\documentclass{article}&#10;\usepackage{amsmath,amssymb,color}&#10;\pagestyle{empty}&#10;&#10;&#10;\begin{document}&#10;\noindent&#10;\textcolor{red}{simplicial theory with $A_1^2$--symmetry}&#10;&#10;\end{document}" title="IguanaTex Bitmap Display">
            <a:extLst>
              <a:ext uri="{FF2B5EF4-FFF2-40B4-BE49-F238E27FC236}">
                <a16:creationId xmlns:a16="http://schemas.microsoft.com/office/drawing/2014/main" id="{7BDEA1F3-CD28-EF36-2167-9A0B6F18E68B}"/>
              </a:ext>
            </a:extLst>
          </p:cNvPr>
          <p:cNvPicPr>
            <a:picLocks noChangeAspect="1"/>
          </p:cNvPicPr>
          <p:nvPr>
            <p:custDataLst>
              <p:tags r:id="rId2"/>
            </p:custDataLst>
          </p:nvPr>
        </p:nvPicPr>
        <p:blipFill>
          <a:blip r:embed="rId11"/>
          <a:stretch>
            <a:fillRect/>
          </a:stretch>
        </p:blipFill>
        <p:spPr>
          <a:xfrm>
            <a:off x="5002212" y="3060849"/>
            <a:ext cx="4012190" cy="271238"/>
          </a:xfrm>
          <a:prstGeom prst="rect">
            <a:avLst/>
          </a:prstGeom>
        </p:spPr>
      </p:pic>
    </p:spTree>
    <p:extLst>
      <p:ext uri="{BB962C8B-B14F-4D97-AF65-F5344CB8AC3E}">
        <p14:creationId xmlns:p14="http://schemas.microsoft.com/office/powerpoint/2010/main" val="244175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7ADA7-9FFB-7245-8B39-C996B0F950A4}"/>
              </a:ext>
            </a:extLst>
          </p:cNvPr>
          <p:cNvSpPr/>
          <p:nvPr/>
        </p:nvSpPr>
        <p:spPr>
          <a:xfrm>
            <a:off x="0" y="0"/>
            <a:ext cx="9144000" cy="1549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6259B86-174F-6C47-A22F-5B5B315BFD3E}"/>
              </a:ext>
            </a:extLst>
          </p:cNvPr>
          <p:cNvSpPr txBox="1"/>
          <p:nvPr/>
        </p:nvSpPr>
        <p:spPr>
          <a:xfrm>
            <a:off x="278038" y="2788667"/>
            <a:ext cx="8587923" cy="1200329"/>
          </a:xfrm>
          <a:prstGeom prst="rect">
            <a:avLst/>
          </a:prstGeom>
          <a:noFill/>
        </p:spPr>
        <p:txBody>
          <a:bodyPr wrap="square" rtlCol="0">
            <a:spAutoFit/>
          </a:bodyPr>
          <a:lstStyle/>
          <a:p>
            <a:pPr algn="ctr"/>
            <a:r>
              <a:rPr lang="en-US" sz="3600" dirty="0">
                <a:solidFill>
                  <a:srgbClr val="FFFFE6"/>
                </a:solidFill>
              </a:rPr>
              <a:t>The functional form of an uncertainty relation can witness contextuality.</a:t>
            </a:r>
          </a:p>
        </p:txBody>
      </p:sp>
      <p:pic>
        <p:nvPicPr>
          <p:cNvPr id="4" name="Picture 3" descr="\documentclass{article}&#10;\usepackage{amsmath,amssymb,color}&#10;\pagestyle{empty}&#10;&#10;&#10;\begin{document}&#10;\noindent&#10;\textcolor{white}{What is nonclassical about uncertainty relations?}&#10;\end{document}" title="IguanaTex Bitmap Display">
            <a:extLst>
              <a:ext uri="{FF2B5EF4-FFF2-40B4-BE49-F238E27FC236}">
                <a16:creationId xmlns:a16="http://schemas.microsoft.com/office/drawing/2014/main" id="{6C9CBEAA-4B59-DAC8-12BD-4B4DCF1A8B19}"/>
              </a:ext>
            </a:extLst>
          </p:cNvPr>
          <p:cNvPicPr>
            <a:picLocks noChangeAspect="1"/>
          </p:cNvPicPr>
          <p:nvPr>
            <p:custDataLst>
              <p:tags r:id="rId1"/>
            </p:custDataLst>
          </p:nvPr>
        </p:nvPicPr>
        <p:blipFill>
          <a:blip r:embed="rId4"/>
          <a:stretch>
            <a:fillRect/>
          </a:stretch>
        </p:blipFill>
        <p:spPr>
          <a:xfrm>
            <a:off x="1172213" y="577553"/>
            <a:ext cx="6548114" cy="276114"/>
          </a:xfrm>
          <a:prstGeom prst="rect">
            <a:avLst/>
          </a:prstGeom>
        </p:spPr>
      </p:pic>
    </p:spTree>
    <p:extLst>
      <p:ext uri="{BB962C8B-B14F-4D97-AF65-F5344CB8AC3E}">
        <p14:creationId xmlns:p14="http://schemas.microsoft.com/office/powerpoint/2010/main" val="8731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7AD81C1-8E15-4743-A365-F6411ECD5F45}"/>
              </a:ext>
            </a:extLst>
          </p:cNvPr>
          <p:cNvPicPr>
            <a:picLocks noChangeAspect="1"/>
          </p:cNvPicPr>
          <p:nvPr/>
        </p:nvPicPr>
        <p:blipFill>
          <a:blip r:embed="rId5"/>
          <a:stretch>
            <a:fillRect/>
          </a:stretch>
        </p:blipFill>
        <p:spPr>
          <a:xfrm>
            <a:off x="1922092" y="3598660"/>
            <a:ext cx="2560834" cy="315179"/>
          </a:xfrm>
          <a:prstGeom prst="rect">
            <a:avLst/>
          </a:prstGeom>
        </p:spPr>
      </p:pic>
      <p:pic>
        <p:nvPicPr>
          <p:cNvPr id="15" name="Picture 14" descr="\documentclass{article}&#10;\usepackage{amsmath,amssymb,color}&#10;\pagestyle{empty}&#10;&#10;&#10;\begin{document}&#10;\noindent&#10;\begin{center}&#10;\textcolor{white}{It is not the lack of perfect joint predictability that witnesses \\nonclassicality, but the greater joint predictability for states \\satisfying                                        $A_1^2$--orbit--realizability.}&#10;\end{center}&#10;\end{document}" title="IguanaTex Bitmap Display">
            <a:extLst>
              <a:ext uri="{FF2B5EF4-FFF2-40B4-BE49-F238E27FC236}">
                <a16:creationId xmlns:a16="http://schemas.microsoft.com/office/drawing/2014/main" id="{863B023C-6D2E-D3D8-D3C3-910367BB30BF}"/>
              </a:ext>
            </a:extLst>
          </p:cNvPr>
          <p:cNvPicPr>
            <a:picLocks noChangeAspect="1"/>
          </p:cNvPicPr>
          <p:nvPr>
            <p:custDataLst>
              <p:tags r:id="rId1"/>
            </p:custDataLst>
          </p:nvPr>
        </p:nvPicPr>
        <p:blipFill>
          <a:blip r:embed="rId6"/>
          <a:stretch>
            <a:fillRect/>
          </a:stretch>
        </p:blipFill>
        <p:spPr>
          <a:xfrm>
            <a:off x="218441" y="3380354"/>
            <a:ext cx="8629629" cy="1090045"/>
          </a:xfrm>
          <a:prstGeom prst="rect">
            <a:avLst/>
          </a:prstGeom>
        </p:spPr>
      </p:pic>
      <p:sp>
        <p:nvSpPr>
          <p:cNvPr id="16" name="Rectangle 15">
            <a:extLst>
              <a:ext uri="{FF2B5EF4-FFF2-40B4-BE49-F238E27FC236}">
                <a16:creationId xmlns:a16="http://schemas.microsoft.com/office/drawing/2014/main" id="{E7985677-E74A-30DE-E24A-43D2A9440C8A}"/>
              </a:ext>
            </a:extLst>
          </p:cNvPr>
          <p:cNvSpPr/>
          <p:nvPr/>
        </p:nvSpPr>
        <p:spPr>
          <a:xfrm>
            <a:off x="0" y="0"/>
            <a:ext cx="9144000" cy="1549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documentclass{article}&#10;\usepackage{amsmath,amssymb,color}&#10;\pagestyle{empty}&#10;&#10;&#10;\begin{document}&#10;\noindent&#10;\textcolor{white}{What is nonclassical about uncertainty relations?}&#10;\end{document}" title="IguanaTex Bitmap Display">
            <a:extLst>
              <a:ext uri="{FF2B5EF4-FFF2-40B4-BE49-F238E27FC236}">
                <a16:creationId xmlns:a16="http://schemas.microsoft.com/office/drawing/2014/main" id="{05F3CAEA-527F-9F71-B3AE-80BA25A9E986}"/>
              </a:ext>
            </a:extLst>
          </p:cNvPr>
          <p:cNvPicPr>
            <a:picLocks noChangeAspect="1"/>
          </p:cNvPicPr>
          <p:nvPr>
            <p:custDataLst>
              <p:tags r:id="rId2"/>
            </p:custDataLst>
          </p:nvPr>
        </p:nvPicPr>
        <p:blipFill>
          <a:blip r:embed="rId7"/>
          <a:stretch>
            <a:fillRect/>
          </a:stretch>
        </p:blipFill>
        <p:spPr>
          <a:xfrm>
            <a:off x="1172213" y="577553"/>
            <a:ext cx="6548114" cy="276114"/>
          </a:xfrm>
          <a:prstGeom prst="rect">
            <a:avLst/>
          </a:prstGeom>
        </p:spPr>
      </p:pic>
    </p:spTree>
    <p:extLst>
      <p:ext uri="{BB962C8B-B14F-4D97-AF65-F5344CB8AC3E}">
        <p14:creationId xmlns:p14="http://schemas.microsoft.com/office/powerpoint/2010/main" val="13003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B222AA3-02E9-B940-91A5-4D19B4C72F96}"/>
              </a:ext>
            </a:extLst>
          </p:cNvPr>
          <p:cNvSpPr txBox="1">
            <a:spLocks/>
          </p:cNvSpPr>
          <p:nvPr/>
        </p:nvSpPr>
        <p:spPr>
          <a:xfrm>
            <a:off x="280504" y="650461"/>
            <a:ext cx="8583080"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rPr>
              <a:t>What is nonclassical about quantum interference?</a:t>
            </a:r>
          </a:p>
        </p:txBody>
      </p:sp>
      <p:pic>
        <p:nvPicPr>
          <p:cNvPr id="11" name="Picture 10" descr="\documentclass{article}&#10;\usepackage{amsmath,amssymb,color}&#10;\pagestyle{empty}&#10;&#10;&#10;\begin{document}&#10;\noindent&#10;\begin{center}&#10;\textcolor{white}{&#10;The functional form of wave-particle duality relations can witness contextuality.&#10;}&#10;\end{center}&#10;&#10;&#10;\end{document}" title="IguanaTex Bitmap Display">
            <a:extLst>
              <a:ext uri="{FF2B5EF4-FFF2-40B4-BE49-F238E27FC236}">
                <a16:creationId xmlns:a16="http://schemas.microsoft.com/office/drawing/2014/main" id="{7FD9A1EC-6E77-D42D-010B-975B81E2A308}"/>
              </a:ext>
            </a:extLst>
          </p:cNvPr>
          <p:cNvPicPr>
            <a:picLocks noChangeAspect="1"/>
          </p:cNvPicPr>
          <p:nvPr>
            <p:custDataLst>
              <p:tags r:id="rId1"/>
            </p:custDataLst>
          </p:nvPr>
        </p:nvPicPr>
        <p:blipFill>
          <a:blip r:embed="rId7"/>
          <a:stretch>
            <a:fillRect/>
          </a:stretch>
        </p:blipFill>
        <p:spPr>
          <a:xfrm>
            <a:off x="966304" y="1788474"/>
            <a:ext cx="7262476" cy="533333"/>
          </a:xfrm>
          <a:prstGeom prst="rect">
            <a:avLst/>
          </a:prstGeom>
        </p:spPr>
      </p:pic>
      <p:pic>
        <p:nvPicPr>
          <p:cNvPr id="15" name="Immagine 14">
            <a:extLst>
              <a:ext uri="{FF2B5EF4-FFF2-40B4-BE49-F238E27FC236}">
                <a16:creationId xmlns:a16="http://schemas.microsoft.com/office/drawing/2014/main" id="{FD42AC0E-EB4F-007E-B1F3-15696B69AA62}"/>
              </a:ext>
            </a:extLst>
          </p:cNvPr>
          <p:cNvPicPr>
            <a:picLocks noChangeAspect="1"/>
          </p:cNvPicPr>
          <p:nvPr/>
        </p:nvPicPr>
        <p:blipFill>
          <a:blip r:embed="rId8"/>
          <a:stretch>
            <a:fillRect/>
          </a:stretch>
        </p:blipFill>
        <p:spPr>
          <a:xfrm>
            <a:off x="2452176" y="2702020"/>
            <a:ext cx="4683333" cy="3340472"/>
          </a:xfrm>
          <a:prstGeom prst="rect">
            <a:avLst/>
          </a:prstGeom>
        </p:spPr>
      </p:pic>
      <p:pic>
        <p:nvPicPr>
          <p:cNvPr id="4" name="Picture 3" descr="\documentclass{article}&#10;\usepackage{amsmath,amssymb,color}&#10;\pagestyle{empty}&#10;&#10;&#10;\begin{document}&#10;\noindent&#10;\textcolor{yellow}{$\mathcal{P}^2+\mathcal{V}^2\le 1$}&#10;\end{document}" title="IguanaTex Bitmap Display">
            <a:extLst>
              <a:ext uri="{FF2B5EF4-FFF2-40B4-BE49-F238E27FC236}">
                <a16:creationId xmlns:a16="http://schemas.microsoft.com/office/drawing/2014/main" id="{2462A610-3BBA-4CC2-3551-A959181342C1}"/>
              </a:ext>
            </a:extLst>
          </p:cNvPr>
          <p:cNvPicPr>
            <a:picLocks noChangeAspect="1"/>
          </p:cNvPicPr>
          <p:nvPr>
            <p:custDataLst>
              <p:tags r:id="rId2"/>
            </p:custDataLst>
          </p:nvPr>
        </p:nvPicPr>
        <p:blipFill>
          <a:blip r:embed="rId9"/>
          <a:stretch>
            <a:fillRect/>
          </a:stretch>
        </p:blipFill>
        <p:spPr>
          <a:xfrm>
            <a:off x="5982804" y="3201544"/>
            <a:ext cx="1348571" cy="243810"/>
          </a:xfrm>
          <a:prstGeom prst="rect">
            <a:avLst/>
          </a:prstGeom>
        </p:spPr>
      </p:pic>
      <p:pic>
        <p:nvPicPr>
          <p:cNvPr id="8" name="Picture 7" descr="\documentclass{article}&#10;\usepackage{amsmath,amssymb,color}&#10;\pagestyle{empty}&#10;&#10;&#10;\begin{document}&#10;\noindent&#10;\textcolor{cyan}{$\mathcal{P}+\mathcal{V}\le 1$}&#10;\end{document}" title="IguanaTex Bitmap Display">
            <a:extLst>
              <a:ext uri="{FF2B5EF4-FFF2-40B4-BE49-F238E27FC236}">
                <a16:creationId xmlns:a16="http://schemas.microsoft.com/office/drawing/2014/main" id="{0DB0B88F-3043-2103-8FD0-489C171764A4}"/>
              </a:ext>
            </a:extLst>
          </p:cNvPr>
          <p:cNvPicPr>
            <a:picLocks noChangeAspect="1"/>
          </p:cNvPicPr>
          <p:nvPr>
            <p:custDataLst>
              <p:tags r:id="rId3"/>
            </p:custDataLst>
          </p:nvPr>
        </p:nvPicPr>
        <p:blipFill>
          <a:blip r:embed="rId10"/>
          <a:stretch>
            <a:fillRect/>
          </a:stretch>
        </p:blipFill>
        <p:spPr>
          <a:xfrm>
            <a:off x="5787252" y="4049074"/>
            <a:ext cx="1122652" cy="208954"/>
          </a:xfrm>
          <a:prstGeom prst="rect">
            <a:avLst/>
          </a:prstGeom>
        </p:spPr>
      </p:pic>
      <p:sp>
        <p:nvSpPr>
          <p:cNvPr id="12" name="Rectangle 11">
            <a:extLst>
              <a:ext uri="{FF2B5EF4-FFF2-40B4-BE49-F238E27FC236}">
                <a16:creationId xmlns:a16="http://schemas.microsoft.com/office/drawing/2014/main" id="{DD0838E9-D8FF-0EF3-4788-B10A9A50523B}"/>
              </a:ext>
            </a:extLst>
          </p:cNvPr>
          <p:cNvSpPr/>
          <p:nvPr/>
        </p:nvSpPr>
        <p:spPr>
          <a:xfrm>
            <a:off x="113739" y="6254577"/>
            <a:ext cx="5888735" cy="307777"/>
          </a:xfrm>
          <a:prstGeom prst="rect">
            <a:avLst/>
          </a:prstGeom>
        </p:spPr>
        <p:txBody>
          <a:bodyPr wrap="square">
            <a:spAutoFit/>
          </a:bodyPr>
          <a:lstStyle/>
          <a:p>
            <a:r>
              <a:rPr lang="en-US" sz="1400" u="sng" dirty="0">
                <a:solidFill>
                  <a:srgbClr val="0070C0"/>
                </a:solidFill>
              </a:rPr>
              <a:t>L. Catani, M. S. </a:t>
            </a:r>
            <a:r>
              <a:rPr lang="en-US" sz="1400" u="sng" dirty="0" err="1">
                <a:solidFill>
                  <a:srgbClr val="0070C0"/>
                </a:solidFill>
              </a:rPr>
              <a:t>Leifer</a:t>
            </a:r>
            <a:r>
              <a:rPr lang="en-US" sz="1400" u="sng" dirty="0">
                <a:solidFill>
                  <a:srgbClr val="0070C0"/>
                </a:solidFill>
              </a:rPr>
              <a:t>, D. Schmid, R. W. </a:t>
            </a:r>
            <a:r>
              <a:rPr lang="en-US" sz="1400" u="sng" dirty="0" err="1">
                <a:solidFill>
                  <a:srgbClr val="0070C0"/>
                </a:solidFill>
              </a:rPr>
              <a:t>Spekkens</a:t>
            </a:r>
            <a:r>
              <a:rPr lang="en-US" sz="1400" u="sng" dirty="0">
                <a:solidFill>
                  <a:srgbClr val="0070C0"/>
                </a:solidFill>
              </a:rPr>
              <a:t>, </a:t>
            </a:r>
            <a:r>
              <a:rPr lang="en-US" sz="1400" u="sng" dirty="0" err="1">
                <a:solidFill>
                  <a:srgbClr val="0070C0"/>
                </a:solidFill>
              </a:rPr>
              <a:t>arXiv</a:t>
            </a:r>
            <a:r>
              <a:rPr lang="en-US" sz="1400" u="sng" dirty="0">
                <a:solidFill>
                  <a:srgbClr val="0070C0"/>
                </a:solidFill>
              </a:rPr>
              <a:t>: 2111.13727 (2021).</a:t>
            </a:r>
          </a:p>
        </p:txBody>
      </p:sp>
      <p:sp>
        <p:nvSpPr>
          <p:cNvPr id="13" name="Rectangle 12">
            <a:extLst>
              <a:ext uri="{FF2B5EF4-FFF2-40B4-BE49-F238E27FC236}">
                <a16:creationId xmlns:a16="http://schemas.microsoft.com/office/drawing/2014/main" id="{C0FBA158-8900-3B77-B787-0DE40600B3C5}"/>
              </a:ext>
            </a:extLst>
          </p:cNvPr>
          <p:cNvSpPr/>
          <p:nvPr/>
        </p:nvSpPr>
        <p:spPr>
          <a:xfrm>
            <a:off x="113739" y="6489107"/>
            <a:ext cx="9030261" cy="307777"/>
          </a:xfrm>
          <a:prstGeom prst="rect">
            <a:avLst/>
          </a:prstGeom>
        </p:spPr>
        <p:txBody>
          <a:bodyPr wrap="square">
            <a:spAutoFit/>
          </a:bodyPr>
          <a:lstStyle/>
          <a:p>
            <a:r>
              <a:rPr lang="en-US" sz="1400" u="sng" dirty="0">
                <a:solidFill>
                  <a:srgbClr val="0070C0"/>
                </a:solidFill>
              </a:rPr>
              <a:t>L. Catani, M. S. </a:t>
            </a:r>
            <a:r>
              <a:rPr lang="en-US" sz="1400" u="sng" dirty="0" err="1">
                <a:solidFill>
                  <a:srgbClr val="0070C0"/>
                </a:solidFill>
              </a:rPr>
              <a:t>Leifer</a:t>
            </a:r>
            <a:r>
              <a:rPr lang="en-US" sz="1400" u="sng" dirty="0">
                <a:solidFill>
                  <a:srgbClr val="0070C0"/>
                </a:solidFill>
              </a:rPr>
              <a:t>, G. Scala,  D. Schmid, R. W. Spekkens, PRA 108,022207 (2023)   (</a:t>
            </a:r>
            <a:r>
              <a:rPr lang="en-US" sz="1400" u="sng" dirty="0" err="1">
                <a:solidFill>
                  <a:srgbClr val="0070C0"/>
                </a:solidFill>
              </a:rPr>
              <a:t>arXiv</a:t>
            </a:r>
            <a:r>
              <a:rPr lang="en-US" sz="1400" u="sng" dirty="0">
                <a:solidFill>
                  <a:srgbClr val="0070C0"/>
                </a:solidFill>
              </a:rPr>
              <a:t>: 2211.09850)</a:t>
            </a:r>
            <a:r>
              <a:rPr lang="en-US" sz="1400" u="sng" dirty="0" err="1">
                <a:solidFill>
                  <a:srgbClr val="0070C0"/>
                </a:solidFill>
              </a:rPr>
              <a:t>i</a:t>
            </a:r>
            <a:endParaRPr lang="en-US" sz="1400" u="sng" dirty="0">
              <a:solidFill>
                <a:srgbClr val="0070C0"/>
              </a:solidFill>
            </a:endParaRPr>
          </a:p>
        </p:txBody>
      </p:sp>
      <p:pic>
        <p:nvPicPr>
          <p:cNvPr id="16" name="Picture 15" descr="\documentclass{article}&#10;\usepackage{amsmath,amssymb,color}&#10;\pagestyle{empty}&#10;&#10;&#10;\begin{document}&#10;\noindent&#10;\textcolor{white}{Thank you}&#10;\end{document}" title="IguanaTex Bitmap Display">
            <a:extLst>
              <a:ext uri="{FF2B5EF4-FFF2-40B4-BE49-F238E27FC236}">
                <a16:creationId xmlns:a16="http://schemas.microsoft.com/office/drawing/2014/main" id="{0C2AA9DF-D763-C8B0-A738-6C263800F712}"/>
              </a:ext>
            </a:extLst>
          </p:cNvPr>
          <p:cNvPicPr>
            <a:picLocks noChangeAspect="1"/>
          </p:cNvPicPr>
          <p:nvPr>
            <p:custDataLst>
              <p:tags r:id="rId4"/>
            </p:custDataLst>
          </p:nvPr>
        </p:nvPicPr>
        <p:blipFill>
          <a:blip r:embed="rId11"/>
          <a:stretch>
            <a:fillRect/>
          </a:stretch>
        </p:blipFill>
        <p:spPr>
          <a:xfrm>
            <a:off x="7331375" y="5817310"/>
            <a:ext cx="713143" cy="136229"/>
          </a:xfrm>
          <a:prstGeom prst="rect">
            <a:avLst/>
          </a:prstGeom>
        </p:spPr>
      </p:pic>
    </p:spTree>
    <p:extLst>
      <p:ext uri="{BB962C8B-B14F-4D97-AF65-F5344CB8AC3E}">
        <p14:creationId xmlns:p14="http://schemas.microsoft.com/office/powerpoint/2010/main" val="315082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044FD-8BD0-6940-8733-134586586A3A}"/>
              </a:ext>
            </a:extLst>
          </p:cNvPr>
          <p:cNvSpPr>
            <a:spLocks noGrp="1"/>
          </p:cNvSpPr>
          <p:nvPr>
            <p:ph type="title"/>
          </p:nvPr>
        </p:nvSpPr>
        <p:spPr>
          <a:xfrm>
            <a:off x="3161157" y="2633661"/>
            <a:ext cx="2821686" cy="1325563"/>
          </a:xfrm>
        </p:spPr>
        <p:txBody>
          <a:bodyPr/>
          <a:lstStyle/>
          <a:p>
            <a:r>
              <a:rPr lang="en-US" dirty="0"/>
              <a:t>Extra slides</a:t>
            </a:r>
          </a:p>
        </p:txBody>
      </p:sp>
    </p:spTree>
    <p:extLst>
      <p:ext uri="{BB962C8B-B14F-4D97-AF65-F5344CB8AC3E}">
        <p14:creationId xmlns:p14="http://schemas.microsoft.com/office/powerpoint/2010/main" val="3605120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7090540-DD5D-884E-932B-24A85F15ABEF}"/>
              </a:ext>
            </a:extLst>
          </p:cNvPr>
          <p:cNvSpPr txBox="1">
            <a:spLocks/>
          </p:cNvSpPr>
          <p:nvPr/>
        </p:nvSpPr>
        <p:spPr>
          <a:xfrm>
            <a:off x="375039" y="588591"/>
            <a:ext cx="8658479"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rPr>
              <a:t>Generalization to three measurements</a:t>
            </a:r>
            <a:endParaRPr lang="en-US" sz="2800" dirty="0">
              <a:solidFill>
                <a:schemeClr val="bg1"/>
              </a:solidFill>
            </a:endParaRPr>
          </a:p>
        </p:txBody>
      </p:sp>
      <p:pic>
        <p:nvPicPr>
          <p:cNvPr id="10" name="Picture 9">
            <a:extLst>
              <a:ext uri="{FF2B5EF4-FFF2-40B4-BE49-F238E27FC236}">
                <a16:creationId xmlns:a16="http://schemas.microsoft.com/office/drawing/2014/main" id="{F8D27714-8D94-7549-AB3A-39B214ED6C21}"/>
              </a:ext>
            </a:extLst>
          </p:cNvPr>
          <p:cNvPicPr>
            <a:picLocks noChangeAspect="1"/>
          </p:cNvPicPr>
          <p:nvPr/>
        </p:nvPicPr>
        <p:blipFill>
          <a:blip r:embed="rId3"/>
          <a:stretch>
            <a:fillRect/>
          </a:stretch>
        </p:blipFill>
        <p:spPr>
          <a:xfrm>
            <a:off x="4448781" y="1956308"/>
            <a:ext cx="3499346" cy="3446526"/>
          </a:xfrm>
          <a:prstGeom prst="rect">
            <a:avLst/>
          </a:prstGeom>
          <a:effectLst>
            <a:glow rad="965200">
              <a:schemeClr val="bg1"/>
            </a:glow>
          </a:effectLst>
        </p:spPr>
      </p:pic>
      <p:sp>
        <p:nvSpPr>
          <p:cNvPr id="9" name="Rectangle 8">
            <a:extLst>
              <a:ext uri="{FF2B5EF4-FFF2-40B4-BE49-F238E27FC236}">
                <a16:creationId xmlns:a16="http://schemas.microsoft.com/office/drawing/2014/main" id="{64F32442-BDFE-F14B-A2DA-EF83D0EA7F12}"/>
              </a:ext>
            </a:extLst>
          </p:cNvPr>
          <p:cNvSpPr/>
          <p:nvPr/>
        </p:nvSpPr>
        <p:spPr>
          <a:xfrm>
            <a:off x="4448781" y="5004121"/>
            <a:ext cx="510996" cy="386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Straight Arrow Connector 10">
            <a:extLst>
              <a:ext uri="{FF2B5EF4-FFF2-40B4-BE49-F238E27FC236}">
                <a16:creationId xmlns:a16="http://schemas.microsoft.com/office/drawing/2014/main" id="{5DC352FE-2C46-C947-A93F-A1AC872A088D}"/>
              </a:ext>
            </a:extLst>
          </p:cNvPr>
          <p:cNvCxnSpPr>
            <a:cxnSpLocks/>
          </p:cNvCxnSpPr>
          <p:nvPr/>
        </p:nvCxnSpPr>
        <p:spPr>
          <a:xfrm flipH="1" flipV="1">
            <a:off x="6375932" y="4695698"/>
            <a:ext cx="352487" cy="1050187"/>
          </a:xfrm>
          <a:prstGeom prst="straightConnector1">
            <a:avLst/>
          </a:prstGeom>
          <a:ln w="19050">
            <a:solidFill>
              <a:srgbClr val="FF0000"/>
            </a:solidFill>
            <a:tailEnd type="triangle"/>
          </a:ln>
          <a:effectLst>
            <a:glow rad="127000">
              <a:schemeClr val="bg1"/>
            </a:glow>
          </a:effectLst>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6DACDC4-168E-294F-9B9A-052F087A16AD}"/>
              </a:ext>
            </a:extLst>
          </p:cNvPr>
          <p:cNvPicPr>
            <a:picLocks noChangeAspect="1"/>
          </p:cNvPicPr>
          <p:nvPr/>
        </p:nvPicPr>
        <p:blipFill>
          <a:blip r:embed="rId4"/>
          <a:stretch>
            <a:fillRect/>
          </a:stretch>
        </p:blipFill>
        <p:spPr>
          <a:xfrm>
            <a:off x="5674352" y="5861982"/>
            <a:ext cx="3039742" cy="296756"/>
          </a:xfrm>
          <a:prstGeom prst="rect">
            <a:avLst/>
          </a:prstGeom>
          <a:effectLst>
            <a:glow rad="279400">
              <a:schemeClr val="bg1"/>
            </a:glow>
          </a:effectLst>
        </p:spPr>
      </p:pic>
      <p:pic>
        <p:nvPicPr>
          <p:cNvPr id="2" name="Picture 3">
            <a:extLst>
              <a:ext uri="{FF2B5EF4-FFF2-40B4-BE49-F238E27FC236}">
                <a16:creationId xmlns:a16="http://schemas.microsoft.com/office/drawing/2014/main" id="{7EA692AC-8FDF-7AF0-2EFB-2C68014AB044}"/>
              </a:ext>
            </a:extLst>
          </p:cNvPr>
          <p:cNvPicPr>
            <a:picLocks noChangeAspect="1"/>
          </p:cNvPicPr>
          <p:nvPr/>
        </p:nvPicPr>
        <p:blipFill>
          <a:blip r:embed="rId5"/>
          <a:stretch>
            <a:fillRect/>
          </a:stretch>
        </p:blipFill>
        <p:spPr>
          <a:xfrm>
            <a:off x="904573" y="2277079"/>
            <a:ext cx="2942844" cy="2961010"/>
          </a:xfrm>
          <a:prstGeom prst="rect">
            <a:avLst/>
          </a:prstGeom>
          <a:effectLst>
            <a:glow rad="965200">
              <a:schemeClr val="bg1"/>
            </a:glow>
          </a:effectLst>
        </p:spPr>
      </p:pic>
      <p:pic>
        <p:nvPicPr>
          <p:cNvPr id="4" name="Graphic 3">
            <a:extLst>
              <a:ext uri="{FF2B5EF4-FFF2-40B4-BE49-F238E27FC236}">
                <a16:creationId xmlns:a16="http://schemas.microsoft.com/office/drawing/2014/main" id="{87F0E219-81BC-00E8-5402-015D425120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14600" y="1257300"/>
            <a:ext cx="4114800" cy="4343400"/>
          </a:xfrm>
          <a:prstGeom prst="rect">
            <a:avLst/>
          </a:prstGeom>
          <a:effectLst>
            <a:glow rad="533400">
              <a:schemeClr val="accent1">
                <a:alpha val="40000"/>
              </a:schemeClr>
            </a:glow>
          </a:effectLst>
        </p:spPr>
      </p:pic>
    </p:spTree>
    <p:extLst>
      <p:ext uri="{BB962C8B-B14F-4D97-AF65-F5344CB8AC3E}">
        <p14:creationId xmlns:p14="http://schemas.microsoft.com/office/powerpoint/2010/main" val="308978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E665CFE-7BC1-6C4E-A8D1-8845EEF2F854}"/>
              </a:ext>
            </a:extLst>
          </p:cNvPr>
          <p:cNvSpPr>
            <a:spLocks noChangeArrowheads="1"/>
          </p:cNvSpPr>
          <p:nvPr/>
        </p:nvSpPr>
        <p:spPr bwMode="auto">
          <a:xfrm>
            <a:off x="414529" y="3365563"/>
            <a:ext cx="8175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r>
              <a:rPr lang="en-US" sz="1400" u="sng" dirty="0">
                <a:solidFill>
                  <a:srgbClr val="0070C0"/>
                </a:solidFill>
                <a:latin typeface="+mn-lt"/>
              </a:rPr>
              <a:t>R. W. </a:t>
            </a:r>
            <a:r>
              <a:rPr lang="en-US" sz="1400" u="sng" dirty="0" err="1">
                <a:solidFill>
                  <a:srgbClr val="0070C0"/>
                </a:solidFill>
                <a:latin typeface="+mn-lt"/>
              </a:rPr>
              <a:t>Spekkens</a:t>
            </a:r>
            <a:r>
              <a:rPr lang="en-US" altLang="en-US" sz="1400" dirty="0">
                <a:solidFill>
                  <a:srgbClr val="0070C0"/>
                </a:solidFill>
                <a:latin typeface="+mn-lt"/>
                <a:hlinkClick r:id="rId2">
                  <a:extLst>
                    <a:ext uri="{A12FA001-AC4F-418D-AE19-62706E023703}">
                      <ahyp:hlinkClr xmlns:ahyp="http://schemas.microsoft.com/office/drawing/2018/hyperlinkcolor" val="tx"/>
                    </a:ext>
                  </a:extLst>
                </a:hlinkClick>
              </a:rPr>
              <a:t> </a:t>
            </a:r>
            <a:r>
              <a:rPr lang="en-US" altLang="en-US" sz="1400" i="1" dirty="0">
                <a:solidFill>
                  <a:srgbClr val="0070C0"/>
                </a:solidFill>
                <a:latin typeface="+mn-lt"/>
                <a:hlinkClick r:id="rId2">
                  <a:extLst>
                    <a:ext uri="{A12FA001-AC4F-418D-AE19-62706E023703}">
                      <ahyp:hlinkClr xmlns:ahyp="http://schemas.microsoft.com/office/drawing/2018/hyperlinkcolor" val="tx"/>
                    </a:ext>
                  </a:extLst>
                </a:hlinkClick>
              </a:rPr>
              <a:t>Phys Rev A</a:t>
            </a:r>
            <a:r>
              <a:rPr lang="en-US" altLang="en-US" sz="1400" dirty="0">
                <a:solidFill>
                  <a:srgbClr val="0070C0"/>
                </a:solidFill>
                <a:latin typeface="+mn-lt"/>
                <a:hlinkClick r:id="rId2">
                  <a:extLst>
                    <a:ext uri="{A12FA001-AC4F-418D-AE19-62706E023703}">
                      <ahyp:hlinkClr xmlns:ahyp="http://schemas.microsoft.com/office/drawing/2018/hyperlinkcolor" val="tx"/>
                    </a:ext>
                  </a:extLst>
                </a:hlinkClick>
              </a:rPr>
              <a:t> </a:t>
            </a:r>
            <a:r>
              <a:rPr lang="en-US" altLang="en-US" sz="1400" b="1" dirty="0">
                <a:solidFill>
                  <a:srgbClr val="0070C0"/>
                </a:solidFill>
                <a:latin typeface="+mn-lt"/>
                <a:hlinkClick r:id="rId2">
                  <a:extLst>
                    <a:ext uri="{A12FA001-AC4F-418D-AE19-62706E023703}">
                      <ahyp:hlinkClr xmlns:ahyp="http://schemas.microsoft.com/office/drawing/2018/hyperlinkcolor" val="tx"/>
                    </a:ext>
                  </a:extLst>
                </a:hlinkClick>
              </a:rPr>
              <a:t>75</a:t>
            </a:r>
            <a:r>
              <a:rPr lang="en-US" altLang="en-US" sz="1400" dirty="0">
                <a:solidFill>
                  <a:srgbClr val="0070C0"/>
                </a:solidFill>
                <a:latin typeface="+mn-lt"/>
                <a:hlinkClick r:id="rId2">
                  <a:extLst>
                    <a:ext uri="{A12FA001-AC4F-418D-AE19-62706E023703}">
                      <ahyp:hlinkClr xmlns:ahyp="http://schemas.microsoft.com/office/drawing/2018/hyperlinkcolor" val="tx"/>
                    </a:ext>
                  </a:extLst>
                </a:hlinkClick>
              </a:rPr>
              <a:t> (3): 032110 (2007). </a:t>
            </a:r>
            <a:endParaRPr lang="en-US" altLang="it-IT" sz="1400" dirty="0">
              <a:solidFill>
                <a:srgbClr val="0070C0"/>
              </a:solidFill>
              <a:latin typeface="+mn-lt"/>
            </a:endParaRPr>
          </a:p>
        </p:txBody>
      </p:sp>
      <p:sp>
        <p:nvSpPr>
          <p:cNvPr id="5" name="Rectangle 4">
            <a:extLst>
              <a:ext uri="{FF2B5EF4-FFF2-40B4-BE49-F238E27FC236}">
                <a16:creationId xmlns:a16="http://schemas.microsoft.com/office/drawing/2014/main" id="{9CE32308-A520-9643-B3EC-1F38767FB24A}"/>
              </a:ext>
            </a:extLst>
          </p:cNvPr>
          <p:cNvSpPr/>
          <p:nvPr/>
        </p:nvSpPr>
        <p:spPr>
          <a:xfrm>
            <a:off x="414529" y="4237481"/>
            <a:ext cx="8355925" cy="307777"/>
          </a:xfrm>
          <a:prstGeom prst="rect">
            <a:avLst/>
          </a:prstGeom>
        </p:spPr>
        <p:txBody>
          <a:bodyPr wrap="square">
            <a:spAutoFit/>
          </a:bodyPr>
          <a:lstStyle/>
          <a:p>
            <a:r>
              <a:rPr lang="en-US" sz="1400" u="sng" dirty="0">
                <a:solidFill>
                  <a:srgbClr val="0070C0"/>
                </a:solidFill>
              </a:rPr>
              <a:t>R. W. </a:t>
            </a:r>
            <a:r>
              <a:rPr lang="en-US" sz="1400" u="sng" dirty="0" err="1">
                <a:solidFill>
                  <a:srgbClr val="0070C0"/>
                </a:solidFill>
              </a:rPr>
              <a:t>Spekkens</a:t>
            </a:r>
            <a:r>
              <a:rPr lang="en-US" sz="1400" u="sng" dirty="0">
                <a:solidFill>
                  <a:srgbClr val="0070C0"/>
                </a:solidFill>
              </a:rPr>
              <a:t>, in Quantum Theory: Informational Foundations and Foils, pp 83-135, Springer Dordrecht (2016).</a:t>
            </a:r>
          </a:p>
        </p:txBody>
      </p:sp>
      <p:sp>
        <p:nvSpPr>
          <p:cNvPr id="6" name="Rectangle 5">
            <a:extLst>
              <a:ext uri="{FF2B5EF4-FFF2-40B4-BE49-F238E27FC236}">
                <a16:creationId xmlns:a16="http://schemas.microsoft.com/office/drawing/2014/main" id="{E0208540-590D-524C-A991-7667DD7638EC}"/>
              </a:ext>
            </a:extLst>
          </p:cNvPr>
          <p:cNvSpPr/>
          <p:nvPr/>
        </p:nvSpPr>
        <p:spPr>
          <a:xfrm>
            <a:off x="0" y="0"/>
            <a:ext cx="9144000" cy="501650"/>
          </a:xfrm>
          <a:prstGeom prst="rect">
            <a:avLst/>
          </a:prstGeom>
          <a:solidFill>
            <a:srgbClr val="9411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F408672-3871-7648-9D26-9D6B55F2A4C6}"/>
              </a:ext>
            </a:extLst>
          </p:cNvPr>
          <p:cNvSpPr txBox="1">
            <a:spLocks/>
          </p:cNvSpPr>
          <p:nvPr/>
        </p:nvSpPr>
        <p:spPr>
          <a:xfrm>
            <a:off x="280504" y="904461"/>
            <a:ext cx="8489950"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rPr>
              <a:t>Some references</a:t>
            </a:r>
          </a:p>
        </p:txBody>
      </p:sp>
      <p:sp>
        <p:nvSpPr>
          <p:cNvPr id="8" name="TextBox 7">
            <a:extLst>
              <a:ext uri="{FF2B5EF4-FFF2-40B4-BE49-F238E27FC236}">
                <a16:creationId xmlns:a16="http://schemas.microsoft.com/office/drawing/2014/main" id="{8624325A-F047-E441-93F3-D940EFDA03B0}"/>
              </a:ext>
            </a:extLst>
          </p:cNvPr>
          <p:cNvSpPr txBox="1"/>
          <p:nvPr/>
        </p:nvSpPr>
        <p:spPr>
          <a:xfrm>
            <a:off x="414529" y="1743456"/>
            <a:ext cx="8034527" cy="4801314"/>
          </a:xfrm>
          <a:prstGeom prst="rect">
            <a:avLst/>
          </a:prstGeom>
          <a:noFill/>
        </p:spPr>
        <p:txBody>
          <a:bodyPr wrap="square" rtlCol="0">
            <a:spAutoFit/>
          </a:bodyPr>
          <a:lstStyle/>
          <a:p>
            <a:r>
              <a:rPr lang="en-US" dirty="0">
                <a:solidFill>
                  <a:schemeClr val="bg1"/>
                </a:solidFill>
              </a:rPr>
              <a:t>This work :</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Epistemically restricted theories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What’s truly nonclassical about quantum theory :</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9" name="Rectangle 8">
            <a:extLst>
              <a:ext uri="{FF2B5EF4-FFF2-40B4-BE49-F238E27FC236}">
                <a16:creationId xmlns:a16="http://schemas.microsoft.com/office/drawing/2014/main" id="{D847A848-87AD-0D41-AFC5-2582833CDC6C}"/>
              </a:ext>
            </a:extLst>
          </p:cNvPr>
          <p:cNvSpPr/>
          <p:nvPr/>
        </p:nvSpPr>
        <p:spPr>
          <a:xfrm>
            <a:off x="414529" y="2238652"/>
            <a:ext cx="5888735" cy="307777"/>
          </a:xfrm>
          <a:prstGeom prst="rect">
            <a:avLst/>
          </a:prstGeom>
        </p:spPr>
        <p:txBody>
          <a:bodyPr wrap="square">
            <a:spAutoFit/>
          </a:bodyPr>
          <a:lstStyle/>
          <a:p>
            <a:r>
              <a:rPr lang="en-US" sz="1400" u="sng" dirty="0">
                <a:solidFill>
                  <a:srgbClr val="0070C0"/>
                </a:solidFill>
              </a:rPr>
              <a:t>L. Catani, M. S. </a:t>
            </a:r>
            <a:r>
              <a:rPr lang="en-US" sz="1400" u="sng" dirty="0" err="1">
                <a:solidFill>
                  <a:srgbClr val="0070C0"/>
                </a:solidFill>
              </a:rPr>
              <a:t>Leifer</a:t>
            </a:r>
            <a:r>
              <a:rPr lang="en-US" sz="1400" u="sng" dirty="0">
                <a:solidFill>
                  <a:srgbClr val="0070C0"/>
                </a:solidFill>
              </a:rPr>
              <a:t>, D. Schmid, R. W. </a:t>
            </a:r>
            <a:r>
              <a:rPr lang="en-US" sz="1400" u="sng" dirty="0" err="1">
                <a:solidFill>
                  <a:srgbClr val="0070C0"/>
                </a:solidFill>
              </a:rPr>
              <a:t>Spekkens</a:t>
            </a:r>
            <a:r>
              <a:rPr lang="en-US" sz="1400" u="sng" dirty="0">
                <a:solidFill>
                  <a:srgbClr val="0070C0"/>
                </a:solidFill>
              </a:rPr>
              <a:t>, </a:t>
            </a:r>
            <a:r>
              <a:rPr lang="en-US" sz="1400" u="sng" dirty="0" err="1">
                <a:solidFill>
                  <a:srgbClr val="0070C0"/>
                </a:solidFill>
              </a:rPr>
              <a:t>arXiv</a:t>
            </a:r>
            <a:r>
              <a:rPr lang="en-US" sz="1400" u="sng" dirty="0">
                <a:solidFill>
                  <a:srgbClr val="0070C0"/>
                </a:solidFill>
              </a:rPr>
              <a:t>: 2111.13727 (2021).</a:t>
            </a:r>
          </a:p>
        </p:txBody>
      </p:sp>
      <p:sp>
        <p:nvSpPr>
          <p:cNvPr id="10" name="Rectangle 9">
            <a:extLst>
              <a:ext uri="{FF2B5EF4-FFF2-40B4-BE49-F238E27FC236}">
                <a16:creationId xmlns:a16="http://schemas.microsoft.com/office/drawing/2014/main" id="{E844995C-E47C-2E45-82B7-DFD1D6CE233C}"/>
              </a:ext>
            </a:extLst>
          </p:cNvPr>
          <p:cNvSpPr/>
          <p:nvPr/>
        </p:nvSpPr>
        <p:spPr>
          <a:xfrm>
            <a:off x="414529" y="4656177"/>
            <a:ext cx="5522975" cy="307777"/>
          </a:xfrm>
          <a:prstGeom prst="rect">
            <a:avLst/>
          </a:prstGeom>
        </p:spPr>
        <p:txBody>
          <a:bodyPr wrap="square">
            <a:spAutoFit/>
          </a:bodyPr>
          <a:lstStyle/>
          <a:p>
            <a:r>
              <a:rPr lang="en-US" sz="1400" u="sng" dirty="0">
                <a:solidFill>
                  <a:srgbClr val="0070C0"/>
                </a:solidFill>
              </a:rPr>
              <a:t>L. Catani, D. E. Browne, New J. Phys. </a:t>
            </a:r>
            <a:r>
              <a:rPr lang="en-US" sz="1400" b="1" u="sng" dirty="0">
                <a:solidFill>
                  <a:srgbClr val="0070C0"/>
                </a:solidFill>
              </a:rPr>
              <a:t>19</a:t>
            </a:r>
            <a:r>
              <a:rPr lang="en-US" sz="1400" u="sng" dirty="0">
                <a:solidFill>
                  <a:srgbClr val="0070C0"/>
                </a:solidFill>
              </a:rPr>
              <a:t>, 073035 (2017). </a:t>
            </a:r>
          </a:p>
        </p:txBody>
      </p:sp>
      <p:sp>
        <p:nvSpPr>
          <p:cNvPr id="11" name="Rectangle 10">
            <a:extLst>
              <a:ext uri="{FF2B5EF4-FFF2-40B4-BE49-F238E27FC236}">
                <a16:creationId xmlns:a16="http://schemas.microsoft.com/office/drawing/2014/main" id="{E1B44B2B-DFFA-C24B-9C34-798F303CB5A2}"/>
              </a:ext>
            </a:extLst>
          </p:cNvPr>
          <p:cNvSpPr/>
          <p:nvPr/>
        </p:nvSpPr>
        <p:spPr>
          <a:xfrm>
            <a:off x="414528" y="3801522"/>
            <a:ext cx="5522975" cy="307777"/>
          </a:xfrm>
          <a:prstGeom prst="rect">
            <a:avLst/>
          </a:prstGeom>
        </p:spPr>
        <p:txBody>
          <a:bodyPr wrap="square">
            <a:spAutoFit/>
          </a:bodyPr>
          <a:lstStyle/>
          <a:p>
            <a:r>
              <a:rPr lang="en-US" sz="1400" u="sng" dirty="0">
                <a:solidFill>
                  <a:srgbClr val="0070C0"/>
                </a:solidFill>
              </a:rPr>
              <a:t>S. Bartlett, T. Rudolph, R. W. </a:t>
            </a:r>
            <a:r>
              <a:rPr lang="en-US" sz="1400" u="sng" dirty="0" err="1">
                <a:solidFill>
                  <a:srgbClr val="0070C0"/>
                </a:solidFill>
              </a:rPr>
              <a:t>Spekkens</a:t>
            </a:r>
            <a:r>
              <a:rPr lang="en-US" sz="1400" u="sng" dirty="0">
                <a:solidFill>
                  <a:srgbClr val="0070C0"/>
                </a:solidFill>
              </a:rPr>
              <a:t>, Phys Rev A </a:t>
            </a:r>
            <a:r>
              <a:rPr lang="en-US" sz="1400" b="1" u="sng" dirty="0">
                <a:solidFill>
                  <a:srgbClr val="0070C0"/>
                </a:solidFill>
              </a:rPr>
              <a:t>86</a:t>
            </a:r>
            <a:r>
              <a:rPr lang="en-US" sz="1400" u="sng" dirty="0">
                <a:solidFill>
                  <a:srgbClr val="0070C0"/>
                </a:solidFill>
              </a:rPr>
              <a:t>, 012103 (2012).</a:t>
            </a:r>
          </a:p>
        </p:txBody>
      </p:sp>
      <p:sp>
        <p:nvSpPr>
          <p:cNvPr id="12" name="Rectangle 11">
            <a:extLst>
              <a:ext uri="{FF2B5EF4-FFF2-40B4-BE49-F238E27FC236}">
                <a16:creationId xmlns:a16="http://schemas.microsoft.com/office/drawing/2014/main" id="{62E464BF-A4C8-CE4F-BA8B-F23578D8EC21}"/>
              </a:ext>
            </a:extLst>
          </p:cNvPr>
          <p:cNvSpPr/>
          <p:nvPr/>
        </p:nvSpPr>
        <p:spPr>
          <a:xfrm>
            <a:off x="414528" y="5837213"/>
            <a:ext cx="5522975" cy="307777"/>
          </a:xfrm>
          <a:prstGeom prst="rect">
            <a:avLst/>
          </a:prstGeom>
        </p:spPr>
        <p:txBody>
          <a:bodyPr wrap="square">
            <a:spAutoFit/>
          </a:bodyPr>
          <a:lstStyle/>
          <a:p>
            <a:r>
              <a:rPr lang="en-US" sz="1400" u="sng" dirty="0">
                <a:solidFill>
                  <a:srgbClr val="0070C0"/>
                </a:solidFill>
              </a:rPr>
              <a:t>L. Catani, M. S. </a:t>
            </a:r>
            <a:r>
              <a:rPr lang="en-US" sz="1400" u="sng" dirty="0" err="1">
                <a:solidFill>
                  <a:srgbClr val="0070C0"/>
                </a:solidFill>
              </a:rPr>
              <a:t>Leifer</a:t>
            </a:r>
            <a:r>
              <a:rPr lang="en-US" sz="1400" u="sng" dirty="0">
                <a:solidFill>
                  <a:srgbClr val="0070C0"/>
                </a:solidFill>
              </a:rPr>
              <a:t>, arXiv:2003.10050 (2020).</a:t>
            </a:r>
          </a:p>
        </p:txBody>
      </p:sp>
      <p:sp>
        <p:nvSpPr>
          <p:cNvPr id="13" name="Rectangle 12">
            <a:extLst>
              <a:ext uri="{FF2B5EF4-FFF2-40B4-BE49-F238E27FC236}">
                <a16:creationId xmlns:a16="http://schemas.microsoft.com/office/drawing/2014/main" id="{187D7414-BB78-4B41-B165-96058D4A4E8F}"/>
              </a:ext>
            </a:extLst>
          </p:cNvPr>
          <p:cNvSpPr/>
          <p:nvPr/>
        </p:nvSpPr>
        <p:spPr>
          <a:xfrm>
            <a:off x="414528" y="6255909"/>
            <a:ext cx="5522975" cy="307777"/>
          </a:xfrm>
          <a:prstGeom prst="rect">
            <a:avLst/>
          </a:prstGeom>
        </p:spPr>
        <p:txBody>
          <a:bodyPr wrap="square">
            <a:spAutoFit/>
          </a:bodyPr>
          <a:lstStyle/>
          <a:p>
            <a:r>
              <a:rPr lang="en-US" sz="1400" u="sng" dirty="0">
                <a:solidFill>
                  <a:srgbClr val="0070C0"/>
                </a:solidFill>
              </a:rPr>
              <a:t>D. Schmid, J. Selby, R. W. </a:t>
            </a:r>
            <a:r>
              <a:rPr lang="en-US" sz="1400" u="sng" dirty="0" err="1">
                <a:solidFill>
                  <a:srgbClr val="0070C0"/>
                </a:solidFill>
              </a:rPr>
              <a:t>Spekkens</a:t>
            </a:r>
            <a:r>
              <a:rPr lang="en-US" sz="1400" u="sng" dirty="0">
                <a:solidFill>
                  <a:srgbClr val="0070C0"/>
                </a:solidFill>
              </a:rPr>
              <a:t>, arXiv:2009.03297 (2020).</a:t>
            </a:r>
          </a:p>
        </p:txBody>
      </p:sp>
    </p:spTree>
    <p:extLst>
      <p:ext uri="{BB962C8B-B14F-4D97-AF65-F5344CB8AC3E}">
        <p14:creationId xmlns:p14="http://schemas.microsoft.com/office/powerpoint/2010/main" val="169170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C9A22A4-DDA1-53F2-0D93-4D2D3E64768B}"/>
              </a:ext>
            </a:extLst>
          </p:cNvPr>
          <p:cNvSpPr txBox="1"/>
          <p:nvPr/>
        </p:nvSpPr>
        <p:spPr>
          <a:xfrm>
            <a:off x="1431470" y="2419051"/>
            <a:ext cx="6281057" cy="1077218"/>
          </a:xfrm>
          <a:prstGeom prst="rect">
            <a:avLst/>
          </a:prstGeom>
          <a:noFill/>
        </p:spPr>
        <p:txBody>
          <a:bodyPr wrap="square" rtlCol="0">
            <a:spAutoFit/>
          </a:bodyPr>
          <a:lstStyle/>
          <a:p>
            <a:pPr algn="ctr"/>
            <a:r>
              <a:rPr lang="it-IT" sz="3200" dirty="0">
                <a:latin typeface="+mj-lt"/>
              </a:rPr>
              <a:t>What constitute a good notion of classicality?</a:t>
            </a:r>
            <a:endParaRPr lang="en-GB" sz="3200" dirty="0">
              <a:latin typeface="+mj-lt"/>
            </a:endParaRPr>
          </a:p>
        </p:txBody>
      </p:sp>
    </p:spTree>
    <p:extLst>
      <p:ext uri="{BB962C8B-B14F-4D97-AF65-F5344CB8AC3E}">
        <p14:creationId xmlns:p14="http://schemas.microsoft.com/office/powerpoint/2010/main" val="1329768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25C847-29D2-8642-89A1-849D62B24059}"/>
              </a:ext>
            </a:extLst>
          </p:cNvPr>
          <p:cNvSpPr/>
          <p:nvPr/>
        </p:nvSpPr>
        <p:spPr>
          <a:xfrm>
            <a:off x="481405" y="6306100"/>
            <a:ext cx="7260516" cy="276999"/>
          </a:xfrm>
          <a:prstGeom prst="rect">
            <a:avLst/>
          </a:prstGeom>
        </p:spPr>
        <p:txBody>
          <a:bodyPr wrap="square">
            <a:spAutoFit/>
          </a:bodyPr>
          <a:lstStyle/>
          <a:p>
            <a:r>
              <a:rPr lang="en-US" sz="1200" dirty="0">
                <a:solidFill>
                  <a:schemeClr val="bg1">
                    <a:lumMod val="50000"/>
                  </a:schemeClr>
                </a:solidFill>
              </a:rPr>
              <a:t>R. W. </a:t>
            </a:r>
            <a:r>
              <a:rPr lang="en-US" sz="1200" dirty="0" err="1">
                <a:solidFill>
                  <a:schemeClr val="bg1">
                    <a:lumMod val="50000"/>
                  </a:schemeClr>
                </a:solidFill>
              </a:rPr>
              <a:t>Spekkens</a:t>
            </a:r>
            <a:r>
              <a:rPr lang="en-US" sz="1200" dirty="0">
                <a:solidFill>
                  <a:schemeClr val="bg1">
                    <a:lumMod val="50000"/>
                  </a:schemeClr>
                </a:solidFill>
              </a:rPr>
              <a:t>, in Quantum Theory: Informational Foundations and Foils, pp 83-135, Springer Dordrecht (2016).</a:t>
            </a:r>
          </a:p>
        </p:txBody>
      </p:sp>
      <p:sp>
        <p:nvSpPr>
          <p:cNvPr id="15" name="Title 1">
            <a:extLst>
              <a:ext uri="{FF2B5EF4-FFF2-40B4-BE49-F238E27FC236}">
                <a16:creationId xmlns:a16="http://schemas.microsoft.com/office/drawing/2014/main" id="{8A17BDCE-3FEF-3547-AFA7-7C76DA8F48CB}"/>
              </a:ext>
            </a:extLst>
          </p:cNvPr>
          <p:cNvSpPr txBox="1">
            <a:spLocks/>
          </p:cNvSpPr>
          <p:nvPr/>
        </p:nvSpPr>
        <p:spPr>
          <a:xfrm>
            <a:off x="280504" y="904461"/>
            <a:ext cx="8489950"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t>Motivation</a:t>
            </a:r>
          </a:p>
        </p:txBody>
      </p:sp>
      <p:sp>
        <p:nvSpPr>
          <p:cNvPr id="10" name="Rectangle 9">
            <a:extLst>
              <a:ext uri="{FF2B5EF4-FFF2-40B4-BE49-F238E27FC236}">
                <a16:creationId xmlns:a16="http://schemas.microsoft.com/office/drawing/2014/main" id="{000DA639-A4BC-6D4E-A4AD-A5E8B52AC883}"/>
              </a:ext>
            </a:extLst>
          </p:cNvPr>
          <p:cNvSpPr/>
          <p:nvPr/>
        </p:nvSpPr>
        <p:spPr>
          <a:xfrm>
            <a:off x="481404" y="6536620"/>
            <a:ext cx="9918371" cy="276999"/>
          </a:xfrm>
          <a:prstGeom prst="rect">
            <a:avLst/>
          </a:prstGeom>
        </p:spPr>
        <p:txBody>
          <a:bodyPr wrap="square">
            <a:spAutoFit/>
          </a:bodyPr>
          <a:lstStyle/>
          <a:p>
            <a:r>
              <a:rPr lang="en-US" sz="1200" dirty="0">
                <a:solidFill>
                  <a:srgbClr val="FF0000"/>
                </a:solidFill>
              </a:rPr>
              <a:t>*</a:t>
            </a:r>
            <a:r>
              <a:rPr lang="en-US" sz="1200" dirty="0">
                <a:solidFill>
                  <a:schemeClr val="bg1">
                    <a:lumMod val="50000"/>
                  </a:schemeClr>
                </a:solidFill>
              </a:rPr>
              <a:t>L. Catani, M. </a:t>
            </a:r>
            <a:r>
              <a:rPr lang="en-US" sz="1200" dirty="0" err="1">
                <a:solidFill>
                  <a:schemeClr val="bg1">
                    <a:lumMod val="50000"/>
                  </a:schemeClr>
                </a:solidFill>
              </a:rPr>
              <a:t>Leifer</a:t>
            </a:r>
            <a:r>
              <a:rPr lang="en-US" sz="1200" dirty="0">
                <a:solidFill>
                  <a:schemeClr val="bg1">
                    <a:lumMod val="50000"/>
                  </a:schemeClr>
                </a:solidFill>
              </a:rPr>
              <a:t>, D. Schmid and R.W. </a:t>
            </a:r>
            <a:r>
              <a:rPr lang="en-US" sz="1200" dirty="0" err="1">
                <a:solidFill>
                  <a:schemeClr val="bg1">
                    <a:lumMod val="50000"/>
                  </a:schemeClr>
                </a:solidFill>
              </a:rPr>
              <a:t>Spekkens</a:t>
            </a:r>
            <a:r>
              <a:rPr lang="en-US" sz="1200" dirty="0">
                <a:solidFill>
                  <a:schemeClr val="bg1">
                    <a:lumMod val="50000"/>
                  </a:schemeClr>
                </a:solidFill>
              </a:rPr>
              <a:t>, arXiv:2111.13727 (2021).</a:t>
            </a:r>
          </a:p>
        </p:txBody>
      </p:sp>
      <p:pic>
        <p:nvPicPr>
          <p:cNvPr id="4" name="Picture 3">
            <a:extLst>
              <a:ext uri="{FF2B5EF4-FFF2-40B4-BE49-F238E27FC236}">
                <a16:creationId xmlns:a16="http://schemas.microsoft.com/office/drawing/2014/main" id="{C2F1D99A-6E99-E146-9B67-3E9ADB484BBE}"/>
              </a:ext>
            </a:extLst>
          </p:cNvPr>
          <p:cNvPicPr>
            <a:picLocks noChangeAspect="1"/>
          </p:cNvPicPr>
          <p:nvPr/>
        </p:nvPicPr>
        <p:blipFill>
          <a:blip r:embed="rId3"/>
          <a:stretch>
            <a:fillRect/>
          </a:stretch>
        </p:blipFill>
        <p:spPr>
          <a:xfrm>
            <a:off x="1337982" y="1407358"/>
            <a:ext cx="6468036" cy="4546181"/>
          </a:xfrm>
          <a:prstGeom prst="rect">
            <a:avLst/>
          </a:prstGeom>
        </p:spPr>
      </p:pic>
      <p:sp>
        <p:nvSpPr>
          <p:cNvPr id="3" name="TextBox 2">
            <a:extLst>
              <a:ext uri="{FF2B5EF4-FFF2-40B4-BE49-F238E27FC236}">
                <a16:creationId xmlns:a16="http://schemas.microsoft.com/office/drawing/2014/main" id="{1C69E13C-EE48-8F68-8934-96326B2D53AA}"/>
              </a:ext>
            </a:extLst>
          </p:cNvPr>
          <p:cNvSpPr txBox="1"/>
          <p:nvPr/>
        </p:nvSpPr>
        <p:spPr>
          <a:xfrm flipH="1">
            <a:off x="2937200" y="815546"/>
            <a:ext cx="3132445" cy="523220"/>
          </a:xfrm>
          <a:prstGeom prst="rect">
            <a:avLst/>
          </a:prstGeom>
          <a:noFill/>
        </p:spPr>
        <p:txBody>
          <a:bodyPr wrap="square" rtlCol="0">
            <a:spAutoFit/>
          </a:bodyPr>
          <a:lstStyle/>
          <a:p>
            <a:r>
              <a:rPr lang="en-US" altLang="en-US" sz="2800" dirty="0">
                <a:solidFill>
                  <a:schemeClr val="bg1"/>
                </a:solidFill>
              </a:rPr>
              <a:t>Further motivation</a:t>
            </a:r>
            <a:endParaRPr lang="en-GB" sz="2800" dirty="0"/>
          </a:p>
        </p:txBody>
      </p:sp>
    </p:spTree>
    <p:extLst>
      <p:ext uri="{BB962C8B-B14F-4D97-AF65-F5344CB8AC3E}">
        <p14:creationId xmlns:p14="http://schemas.microsoft.com/office/powerpoint/2010/main" val="1365359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DE8E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7090540-DD5D-884E-932B-24A85F15ABEF}"/>
              </a:ext>
            </a:extLst>
          </p:cNvPr>
          <p:cNvSpPr txBox="1">
            <a:spLocks/>
          </p:cNvSpPr>
          <p:nvPr/>
        </p:nvSpPr>
        <p:spPr>
          <a:xfrm>
            <a:off x="280504" y="904461"/>
            <a:ext cx="8489950"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t>Operational theories</a:t>
            </a:r>
          </a:p>
        </p:txBody>
      </p:sp>
      <p:sp>
        <p:nvSpPr>
          <p:cNvPr id="2" name="TextBox 1">
            <a:extLst>
              <a:ext uri="{FF2B5EF4-FFF2-40B4-BE49-F238E27FC236}">
                <a16:creationId xmlns:a16="http://schemas.microsoft.com/office/drawing/2014/main" id="{5F74FAA1-FAF7-3F44-82DB-F748535A626A}"/>
              </a:ext>
            </a:extLst>
          </p:cNvPr>
          <p:cNvSpPr txBox="1"/>
          <p:nvPr/>
        </p:nvSpPr>
        <p:spPr>
          <a:xfrm>
            <a:off x="280504" y="1822658"/>
            <a:ext cx="5903667" cy="400110"/>
          </a:xfrm>
          <a:prstGeom prst="rect">
            <a:avLst/>
          </a:prstGeom>
          <a:noFill/>
        </p:spPr>
        <p:txBody>
          <a:bodyPr wrap="none" rtlCol="0">
            <a:spAutoFit/>
          </a:bodyPr>
          <a:lstStyle/>
          <a:p>
            <a:r>
              <a:rPr lang="it-IT" sz="2000" dirty="0" err="1"/>
              <a:t>Operational</a:t>
            </a:r>
            <a:r>
              <a:rPr lang="it-IT" sz="2000" dirty="0"/>
              <a:t> </a:t>
            </a:r>
            <a:r>
              <a:rPr lang="it-IT" sz="2000" dirty="0" err="1"/>
              <a:t>theory</a:t>
            </a:r>
            <a:r>
              <a:rPr lang="it-IT" sz="2000" dirty="0"/>
              <a:t> in a </a:t>
            </a:r>
            <a:r>
              <a:rPr lang="it-IT" sz="2000" dirty="0" err="1"/>
              <a:t>prepare</a:t>
            </a:r>
            <a:r>
              <a:rPr lang="it-IT" sz="2000" dirty="0"/>
              <a:t> and </a:t>
            </a:r>
            <a:r>
              <a:rPr lang="it-IT" sz="2000" dirty="0" err="1"/>
              <a:t>measure</a:t>
            </a:r>
            <a:r>
              <a:rPr lang="it-IT" sz="2000" dirty="0"/>
              <a:t> scenario:</a:t>
            </a:r>
          </a:p>
        </p:txBody>
      </p:sp>
      <p:sp>
        <p:nvSpPr>
          <p:cNvPr id="3" name="TextBox 2">
            <a:extLst>
              <a:ext uri="{FF2B5EF4-FFF2-40B4-BE49-F238E27FC236}">
                <a16:creationId xmlns:a16="http://schemas.microsoft.com/office/drawing/2014/main" id="{ECEE471A-E6C0-C848-ACFF-A9C7207A0164}"/>
              </a:ext>
            </a:extLst>
          </p:cNvPr>
          <p:cNvSpPr txBox="1"/>
          <p:nvPr/>
        </p:nvSpPr>
        <p:spPr>
          <a:xfrm>
            <a:off x="280504" y="2838537"/>
            <a:ext cx="1468864" cy="400110"/>
          </a:xfrm>
          <a:prstGeom prst="rect">
            <a:avLst/>
          </a:prstGeom>
          <a:noFill/>
        </p:spPr>
        <p:txBody>
          <a:bodyPr wrap="none" rtlCol="0">
            <a:spAutoFit/>
          </a:bodyPr>
          <a:lstStyle/>
          <a:p>
            <a:r>
              <a:rPr lang="it-IT" sz="2000" dirty="0" err="1"/>
              <a:t>Preparation</a:t>
            </a:r>
            <a:r>
              <a:rPr lang="it-IT" sz="2000" dirty="0"/>
              <a:t> </a:t>
            </a:r>
          </a:p>
        </p:txBody>
      </p:sp>
      <p:sp>
        <p:nvSpPr>
          <p:cNvPr id="8" name="TextBox 7">
            <a:extLst>
              <a:ext uri="{FF2B5EF4-FFF2-40B4-BE49-F238E27FC236}">
                <a16:creationId xmlns:a16="http://schemas.microsoft.com/office/drawing/2014/main" id="{E57E6F1B-55B4-824C-ACEB-0815CC3F9EB9}"/>
              </a:ext>
            </a:extLst>
          </p:cNvPr>
          <p:cNvSpPr txBox="1"/>
          <p:nvPr/>
        </p:nvSpPr>
        <p:spPr>
          <a:xfrm>
            <a:off x="277313" y="3854416"/>
            <a:ext cx="3152017" cy="400110"/>
          </a:xfrm>
          <a:prstGeom prst="rect">
            <a:avLst/>
          </a:prstGeom>
          <a:noFill/>
        </p:spPr>
        <p:txBody>
          <a:bodyPr wrap="none" rtlCol="0">
            <a:spAutoFit/>
          </a:bodyPr>
          <a:lstStyle/>
          <a:p>
            <a:r>
              <a:rPr lang="it-IT" sz="2000" dirty="0" err="1"/>
              <a:t>Measurement</a:t>
            </a:r>
            <a:r>
              <a:rPr lang="it-IT" sz="2000" dirty="0"/>
              <a:t> and </a:t>
            </a:r>
            <a:r>
              <a:rPr lang="it-IT" sz="2000" dirty="0" err="1"/>
              <a:t>outcome</a:t>
            </a:r>
            <a:r>
              <a:rPr lang="it-IT" sz="2000" dirty="0"/>
              <a:t> </a:t>
            </a:r>
          </a:p>
        </p:txBody>
      </p:sp>
      <p:sp>
        <p:nvSpPr>
          <p:cNvPr id="9" name="TextBox 8">
            <a:extLst>
              <a:ext uri="{FF2B5EF4-FFF2-40B4-BE49-F238E27FC236}">
                <a16:creationId xmlns:a16="http://schemas.microsoft.com/office/drawing/2014/main" id="{D043C9CC-9507-8B47-A51E-0923064576AF}"/>
              </a:ext>
            </a:extLst>
          </p:cNvPr>
          <p:cNvSpPr txBox="1"/>
          <p:nvPr/>
        </p:nvSpPr>
        <p:spPr>
          <a:xfrm>
            <a:off x="277313" y="4952742"/>
            <a:ext cx="2142125" cy="400110"/>
          </a:xfrm>
          <a:prstGeom prst="rect">
            <a:avLst/>
          </a:prstGeom>
          <a:noFill/>
        </p:spPr>
        <p:txBody>
          <a:bodyPr wrap="none" rtlCol="0">
            <a:spAutoFit/>
          </a:bodyPr>
          <a:lstStyle/>
          <a:p>
            <a:r>
              <a:rPr lang="it-IT" sz="2000" dirty="0" err="1"/>
              <a:t>Predicted</a:t>
            </a:r>
            <a:r>
              <a:rPr lang="it-IT" sz="2000" dirty="0"/>
              <a:t> </a:t>
            </a:r>
            <a:r>
              <a:rPr lang="it-IT" sz="2000" dirty="0" err="1"/>
              <a:t>statistics</a:t>
            </a:r>
            <a:endParaRPr lang="it-IT" sz="2000" dirty="0"/>
          </a:p>
        </p:txBody>
      </p:sp>
      <p:pic>
        <p:nvPicPr>
          <p:cNvPr id="4" name="Picture 3">
            <a:extLst>
              <a:ext uri="{FF2B5EF4-FFF2-40B4-BE49-F238E27FC236}">
                <a16:creationId xmlns:a16="http://schemas.microsoft.com/office/drawing/2014/main" id="{8438999C-4358-B34E-832D-8295F46BBD4C}"/>
              </a:ext>
            </a:extLst>
          </p:cNvPr>
          <p:cNvPicPr>
            <a:picLocks noChangeAspect="1"/>
          </p:cNvPicPr>
          <p:nvPr/>
        </p:nvPicPr>
        <p:blipFill>
          <a:blip r:embed="rId3"/>
          <a:stretch>
            <a:fillRect/>
          </a:stretch>
        </p:blipFill>
        <p:spPr>
          <a:xfrm>
            <a:off x="1755784" y="2928742"/>
            <a:ext cx="219319" cy="203074"/>
          </a:xfrm>
          <a:prstGeom prst="rect">
            <a:avLst/>
          </a:prstGeom>
        </p:spPr>
      </p:pic>
      <p:pic>
        <p:nvPicPr>
          <p:cNvPr id="6" name="Picture 5">
            <a:extLst>
              <a:ext uri="{FF2B5EF4-FFF2-40B4-BE49-F238E27FC236}">
                <a16:creationId xmlns:a16="http://schemas.microsoft.com/office/drawing/2014/main" id="{3F46AB42-2430-FD4D-8899-E40B55973E9A}"/>
              </a:ext>
            </a:extLst>
          </p:cNvPr>
          <p:cNvPicPr>
            <a:picLocks noChangeAspect="1"/>
          </p:cNvPicPr>
          <p:nvPr/>
        </p:nvPicPr>
        <p:blipFill>
          <a:blip r:embed="rId4"/>
          <a:stretch>
            <a:fillRect/>
          </a:stretch>
        </p:blipFill>
        <p:spPr>
          <a:xfrm>
            <a:off x="3429330" y="3949278"/>
            <a:ext cx="656266" cy="262506"/>
          </a:xfrm>
          <a:prstGeom prst="rect">
            <a:avLst/>
          </a:prstGeom>
        </p:spPr>
      </p:pic>
      <p:pic>
        <p:nvPicPr>
          <p:cNvPr id="10" name="Picture 9">
            <a:extLst>
              <a:ext uri="{FF2B5EF4-FFF2-40B4-BE49-F238E27FC236}">
                <a16:creationId xmlns:a16="http://schemas.microsoft.com/office/drawing/2014/main" id="{49A293AF-D97D-8249-960A-83A3F2DDEC79}"/>
              </a:ext>
            </a:extLst>
          </p:cNvPr>
          <p:cNvPicPr>
            <a:picLocks noChangeAspect="1"/>
          </p:cNvPicPr>
          <p:nvPr/>
        </p:nvPicPr>
        <p:blipFill>
          <a:blip r:embed="rId5"/>
          <a:stretch>
            <a:fillRect/>
          </a:stretch>
        </p:blipFill>
        <p:spPr>
          <a:xfrm>
            <a:off x="2590790" y="5007054"/>
            <a:ext cx="1283093" cy="304323"/>
          </a:xfrm>
          <a:prstGeom prst="rect">
            <a:avLst/>
          </a:prstGeom>
        </p:spPr>
      </p:pic>
      <p:cxnSp>
        <p:nvCxnSpPr>
          <p:cNvPr id="14" name="Straight Arrow Connector 13">
            <a:extLst>
              <a:ext uri="{FF2B5EF4-FFF2-40B4-BE49-F238E27FC236}">
                <a16:creationId xmlns:a16="http://schemas.microsoft.com/office/drawing/2014/main" id="{5E2DEBF6-D946-6243-9B5A-54521A5A0751}"/>
              </a:ext>
            </a:extLst>
          </p:cNvPr>
          <p:cNvCxnSpPr/>
          <p:nvPr/>
        </p:nvCxnSpPr>
        <p:spPr>
          <a:xfrm>
            <a:off x="4833454" y="3045255"/>
            <a:ext cx="1009892"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196919A-A5F3-6B48-AD67-44D547047941}"/>
              </a:ext>
            </a:extLst>
          </p:cNvPr>
          <p:cNvCxnSpPr/>
          <p:nvPr/>
        </p:nvCxnSpPr>
        <p:spPr>
          <a:xfrm>
            <a:off x="4833454" y="4080531"/>
            <a:ext cx="1009892"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2915DA-95A6-2843-B257-5FE7A4F69DFB}"/>
              </a:ext>
            </a:extLst>
          </p:cNvPr>
          <p:cNvCxnSpPr/>
          <p:nvPr/>
        </p:nvCxnSpPr>
        <p:spPr>
          <a:xfrm>
            <a:off x="4833454" y="5152797"/>
            <a:ext cx="1009892"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8E90AFA-7545-0245-8BD5-F64C215AEB94}"/>
              </a:ext>
            </a:extLst>
          </p:cNvPr>
          <p:cNvPicPr>
            <a:picLocks noChangeAspect="1"/>
          </p:cNvPicPr>
          <p:nvPr/>
        </p:nvPicPr>
        <p:blipFill>
          <a:blip r:embed="rId6"/>
          <a:stretch>
            <a:fillRect/>
          </a:stretch>
        </p:blipFill>
        <p:spPr>
          <a:xfrm>
            <a:off x="6513834" y="5000671"/>
            <a:ext cx="1221990" cy="353019"/>
          </a:xfrm>
          <a:prstGeom prst="rect">
            <a:avLst/>
          </a:prstGeom>
        </p:spPr>
      </p:pic>
      <p:pic>
        <p:nvPicPr>
          <p:cNvPr id="18" name="Picture 17">
            <a:extLst>
              <a:ext uri="{FF2B5EF4-FFF2-40B4-BE49-F238E27FC236}">
                <a16:creationId xmlns:a16="http://schemas.microsoft.com/office/drawing/2014/main" id="{2202E93B-C5E7-2A4B-A496-667F24A15669}"/>
              </a:ext>
            </a:extLst>
          </p:cNvPr>
          <p:cNvPicPr>
            <a:picLocks noChangeAspect="1"/>
          </p:cNvPicPr>
          <p:nvPr/>
        </p:nvPicPr>
        <p:blipFill>
          <a:blip r:embed="rId7"/>
          <a:stretch>
            <a:fillRect/>
          </a:stretch>
        </p:blipFill>
        <p:spPr>
          <a:xfrm>
            <a:off x="6513834" y="2882775"/>
            <a:ext cx="375734" cy="324959"/>
          </a:xfrm>
          <a:prstGeom prst="rect">
            <a:avLst/>
          </a:prstGeom>
        </p:spPr>
      </p:pic>
      <p:pic>
        <p:nvPicPr>
          <p:cNvPr id="19" name="Picture 18">
            <a:extLst>
              <a:ext uri="{FF2B5EF4-FFF2-40B4-BE49-F238E27FC236}">
                <a16:creationId xmlns:a16="http://schemas.microsoft.com/office/drawing/2014/main" id="{EA34DB84-28E5-3D4D-95FD-4438290026C5}"/>
              </a:ext>
            </a:extLst>
          </p:cNvPr>
          <p:cNvPicPr>
            <a:picLocks noChangeAspect="1"/>
          </p:cNvPicPr>
          <p:nvPr/>
        </p:nvPicPr>
        <p:blipFill>
          <a:blip r:embed="rId8"/>
          <a:stretch>
            <a:fillRect/>
          </a:stretch>
        </p:blipFill>
        <p:spPr>
          <a:xfrm>
            <a:off x="6494745" y="3919111"/>
            <a:ext cx="611796" cy="345798"/>
          </a:xfrm>
          <a:prstGeom prst="rect">
            <a:avLst/>
          </a:prstGeom>
        </p:spPr>
      </p:pic>
    </p:spTree>
    <p:extLst>
      <p:ext uri="{BB962C8B-B14F-4D97-AF65-F5344CB8AC3E}">
        <p14:creationId xmlns:p14="http://schemas.microsoft.com/office/powerpoint/2010/main" val="283726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DE8E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7ADA7-9FFB-7245-8B39-C996B0F950A4}"/>
              </a:ext>
            </a:extLst>
          </p:cNvPr>
          <p:cNvSpPr/>
          <p:nvPr/>
        </p:nvSpPr>
        <p:spPr>
          <a:xfrm>
            <a:off x="0" y="0"/>
            <a:ext cx="9144000" cy="501650"/>
          </a:xfrm>
          <a:prstGeom prst="rect">
            <a:avLst/>
          </a:prstGeom>
          <a:solidFill>
            <a:srgbClr val="9411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7090540-DD5D-884E-932B-24A85F15ABEF}"/>
              </a:ext>
            </a:extLst>
          </p:cNvPr>
          <p:cNvSpPr txBox="1">
            <a:spLocks/>
          </p:cNvSpPr>
          <p:nvPr/>
        </p:nvSpPr>
        <p:spPr>
          <a:xfrm>
            <a:off x="280504" y="904461"/>
            <a:ext cx="8489950"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t>Ontological model of an operational theory</a:t>
            </a:r>
          </a:p>
        </p:txBody>
      </p:sp>
      <p:sp>
        <p:nvSpPr>
          <p:cNvPr id="7" name="TextBox 6">
            <a:extLst>
              <a:ext uri="{FF2B5EF4-FFF2-40B4-BE49-F238E27FC236}">
                <a16:creationId xmlns:a16="http://schemas.microsoft.com/office/drawing/2014/main" id="{A6E6ECE5-9E58-6C4B-80BA-6D37BE7D5CB3}"/>
              </a:ext>
            </a:extLst>
          </p:cNvPr>
          <p:cNvSpPr txBox="1"/>
          <p:nvPr/>
        </p:nvSpPr>
        <p:spPr>
          <a:xfrm>
            <a:off x="8502654" y="6488980"/>
            <a:ext cx="619080" cy="307777"/>
          </a:xfrm>
          <a:prstGeom prst="rect">
            <a:avLst/>
          </a:prstGeom>
          <a:noFill/>
        </p:spPr>
        <p:txBody>
          <a:bodyPr wrap="none" rtlCol="0">
            <a:spAutoFit/>
          </a:bodyPr>
          <a:lstStyle/>
          <a:p>
            <a:r>
              <a:rPr lang="it-IT" sz="1400" dirty="0">
                <a:solidFill>
                  <a:schemeClr val="bg1">
                    <a:lumMod val="65000"/>
                  </a:schemeClr>
                </a:solidFill>
              </a:rPr>
              <a:t>15/27</a:t>
            </a:r>
          </a:p>
        </p:txBody>
      </p:sp>
      <p:sp>
        <p:nvSpPr>
          <p:cNvPr id="6" name="TextBox 5">
            <a:extLst>
              <a:ext uri="{FF2B5EF4-FFF2-40B4-BE49-F238E27FC236}">
                <a16:creationId xmlns:a16="http://schemas.microsoft.com/office/drawing/2014/main" id="{8C2E751D-16C1-3547-B4E4-F7DA9B0413F1}"/>
              </a:ext>
            </a:extLst>
          </p:cNvPr>
          <p:cNvSpPr txBox="1">
            <a:spLocks noChangeArrowheads="1"/>
          </p:cNvSpPr>
          <p:nvPr/>
        </p:nvSpPr>
        <p:spPr bwMode="auto">
          <a:xfrm>
            <a:off x="26988" y="115888"/>
            <a:ext cx="5767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rPr>
              <a:t>Ontological models and Noncontextuality</a:t>
            </a:r>
          </a:p>
        </p:txBody>
      </p:sp>
      <p:sp>
        <p:nvSpPr>
          <p:cNvPr id="8" name="TextBox 7">
            <a:extLst>
              <a:ext uri="{FF2B5EF4-FFF2-40B4-BE49-F238E27FC236}">
                <a16:creationId xmlns:a16="http://schemas.microsoft.com/office/drawing/2014/main" id="{48D1B9DE-9905-194F-9C8C-4CC7A8F1650F}"/>
              </a:ext>
            </a:extLst>
          </p:cNvPr>
          <p:cNvSpPr txBox="1"/>
          <p:nvPr/>
        </p:nvSpPr>
        <p:spPr>
          <a:xfrm>
            <a:off x="280504" y="3057993"/>
            <a:ext cx="1468864" cy="400110"/>
          </a:xfrm>
          <a:prstGeom prst="rect">
            <a:avLst/>
          </a:prstGeom>
          <a:noFill/>
        </p:spPr>
        <p:txBody>
          <a:bodyPr wrap="none" rtlCol="0">
            <a:spAutoFit/>
          </a:bodyPr>
          <a:lstStyle/>
          <a:p>
            <a:r>
              <a:rPr lang="it-IT" sz="2000" dirty="0" err="1"/>
              <a:t>Preparation</a:t>
            </a:r>
            <a:r>
              <a:rPr lang="it-IT" sz="2000" dirty="0"/>
              <a:t> </a:t>
            </a:r>
          </a:p>
        </p:txBody>
      </p:sp>
      <p:sp>
        <p:nvSpPr>
          <p:cNvPr id="9" name="TextBox 8">
            <a:extLst>
              <a:ext uri="{FF2B5EF4-FFF2-40B4-BE49-F238E27FC236}">
                <a16:creationId xmlns:a16="http://schemas.microsoft.com/office/drawing/2014/main" id="{B8F55BD4-9A03-C049-8983-44405ACDC35B}"/>
              </a:ext>
            </a:extLst>
          </p:cNvPr>
          <p:cNvSpPr txBox="1"/>
          <p:nvPr/>
        </p:nvSpPr>
        <p:spPr>
          <a:xfrm>
            <a:off x="277313" y="4183600"/>
            <a:ext cx="3152017" cy="400110"/>
          </a:xfrm>
          <a:prstGeom prst="rect">
            <a:avLst/>
          </a:prstGeom>
          <a:noFill/>
        </p:spPr>
        <p:txBody>
          <a:bodyPr wrap="none" rtlCol="0">
            <a:spAutoFit/>
          </a:bodyPr>
          <a:lstStyle/>
          <a:p>
            <a:r>
              <a:rPr lang="it-IT" sz="2000" dirty="0" err="1"/>
              <a:t>Measurement</a:t>
            </a:r>
            <a:r>
              <a:rPr lang="it-IT" sz="2000" dirty="0"/>
              <a:t> and </a:t>
            </a:r>
            <a:r>
              <a:rPr lang="it-IT" sz="2000" dirty="0" err="1"/>
              <a:t>outcome</a:t>
            </a:r>
            <a:r>
              <a:rPr lang="it-IT" sz="2000" dirty="0"/>
              <a:t> </a:t>
            </a:r>
          </a:p>
        </p:txBody>
      </p:sp>
      <p:sp>
        <p:nvSpPr>
          <p:cNvPr id="10" name="TextBox 9">
            <a:extLst>
              <a:ext uri="{FF2B5EF4-FFF2-40B4-BE49-F238E27FC236}">
                <a16:creationId xmlns:a16="http://schemas.microsoft.com/office/drawing/2014/main" id="{80CBA751-3E16-7A4B-B09C-77A044B9887D}"/>
              </a:ext>
            </a:extLst>
          </p:cNvPr>
          <p:cNvSpPr txBox="1"/>
          <p:nvPr/>
        </p:nvSpPr>
        <p:spPr>
          <a:xfrm>
            <a:off x="277313" y="5342886"/>
            <a:ext cx="2142125" cy="400110"/>
          </a:xfrm>
          <a:prstGeom prst="rect">
            <a:avLst/>
          </a:prstGeom>
          <a:noFill/>
        </p:spPr>
        <p:txBody>
          <a:bodyPr wrap="none" rtlCol="0">
            <a:spAutoFit/>
          </a:bodyPr>
          <a:lstStyle/>
          <a:p>
            <a:r>
              <a:rPr lang="it-IT" sz="2000" dirty="0" err="1"/>
              <a:t>Predicted</a:t>
            </a:r>
            <a:r>
              <a:rPr lang="it-IT" sz="2000" dirty="0"/>
              <a:t> </a:t>
            </a:r>
            <a:r>
              <a:rPr lang="it-IT" sz="2000" dirty="0" err="1"/>
              <a:t>statistics</a:t>
            </a:r>
            <a:endParaRPr lang="it-IT" sz="2000" dirty="0"/>
          </a:p>
        </p:txBody>
      </p:sp>
      <p:pic>
        <p:nvPicPr>
          <p:cNvPr id="11" name="Picture 10">
            <a:extLst>
              <a:ext uri="{FF2B5EF4-FFF2-40B4-BE49-F238E27FC236}">
                <a16:creationId xmlns:a16="http://schemas.microsoft.com/office/drawing/2014/main" id="{F906234E-DCFF-E649-9BF4-1CCB4D728EBF}"/>
              </a:ext>
            </a:extLst>
          </p:cNvPr>
          <p:cNvPicPr>
            <a:picLocks noChangeAspect="1"/>
          </p:cNvPicPr>
          <p:nvPr/>
        </p:nvPicPr>
        <p:blipFill>
          <a:blip r:embed="rId3"/>
          <a:stretch>
            <a:fillRect/>
          </a:stretch>
        </p:blipFill>
        <p:spPr>
          <a:xfrm>
            <a:off x="1694824" y="3148198"/>
            <a:ext cx="219319" cy="203074"/>
          </a:xfrm>
          <a:prstGeom prst="rect">
            <a:avLst/>
          </a:prstGeom>
        </p:spPr>
      </p:pic>
      <p:pic>
        <p:nvPicPr>
          <p:cNvPr id="14" name="Picture 13">
            <a:extLst>
              <a:ext uri="{FF2B5EF4-FFF2-40B4-BE49-F238E27FC236}">
                <a16:creationId xmlns:a16="http://schemas.microsoft.com/office/drawing/2014/main" id="{9423D527-8589-FB42-AAF0-29CFD5905193}"/>
              </a:ext>
            </a:extLst>
          </p:cNvPr>
          <p:cNvPicPr>
            <a:picLocks noChangeAspect="1"/>
          </p:cNvPicPr>
          <p:nvPr/>
        </p:nvPicPr>
        <p:blipFill>
          <a:blip r:embed="rId4"/>
          <a:stretch>
            <a:fillRect/>
          </a:stretch>
        </p:blipFill>
        <p:spPr>
          <a:xfrm>
            <a:off x="3368370" y="4278462"/>
            <a:ext cx="656266" cy="262506"/>
          </a:xfrm>
          <a:prstGeom prst="rect">
            <a:avLst/>
          </a:prstGeom>
        </p:spPr>
      </p:pic>
      <p:cxnSp>
        <p:nvCxnSpPr>
          <p:cNvPr id="16" name="Straight Arrow Connector 15">
            <a:extLst>
              <a:ext uri="{FF2B5EF4-FFF2-40B4-BE49-F238E27FC236}">
                <a16:creationId xmlns:a16="http://schemas.microsoft.com/office/drawing/2014/main" id="{45B3C7C7-C677-2E4A-9CC5-C8D6C12420BF}"/>
              </a:ext>
            </a:extLst>
          </p:cNvPr>
          <p:cNvCxnSpPr/>
          <p:nvPr/>
        </p:nvCxnSpPr>
        <p:spPr>
          <a:xfrm>
            <a:off x="6579682" y="3264711"/>
            <a:ext cx="1009892"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A467A9B-7234-134E-90D9-2F6192D8E5BD}"/>
              </a:ext>
            </a:extLst>
          </p:cNvPr>
          <p:cNvCxnSpPr/>
          <p:nvPr/>
        </p:nvCxnSpPr>
        <p:spPr>
          <a:xfrm>
            <a:off x="6579682" y="4423797"/>
            <a:ext cx="1009892"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A59EDF-1453-0143-AB82-E0AB31A4ADB1}"/>
              </a:ext>
            </a:extLst>
          </p:cNvPr>
          <p:cNvCxnSpPr/>
          <p:nvPr/>
        </p:nvCxnSpPr>
        <p:spPr>
          <a:xfrm>
            <a:off x="6604066" y="5548294"/>
            <a:ext cx="1009892"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2AEE6F8-4805-F946-8EF2-B2A09350A5AE}"/>
              </a:ext>
            </a:extLst>
          </p:cNvPr>
          <p:cNvSpPr txBox="1"/>
          <p:nvPr/>
        </p:nvSpPr>
        <p:spPr>
          <a:xfrm>
            <a:off x="277313" y="1917851"/>
            <a:ext cx="8664698" cy="400110"/>
          </a:xfrm>
          <a:prstGeom prst="rect">
            <a:avLst/>
          </a:prstGeom>
          <a:noFill/>
        </p:spPr>
        <p:txBody>
          <a:bodyPr wrap="square" rtlCol="0">
            <a:spAutoFit/>
          </a:bodyPr>
          <a:lstStyle/>
          <a:p>
            <a:r>
              <a:rPr lang="it-IT" sz="2000" dirty="0" err="1"/>
              <a:t>Each</a:t>
            </a:r>
            <a:r>
              <a:rPr lang="it-IT" sz="2000" dirty="0"/>
              <a:t> </a:t>
            </a:r>
            <a:r>
              <a:rPr lang="it-IT" sz="2000" dirty="0" err="1"/>
              <a:t>system</a:t>
            </a:r>
            <a:r>
              <a:rPr lang="it-IT" sz="2000" dirty="0"/>
              <a:t>                </a:t>
            </a:r>
            <a:r>
              <a:rPr lang="it-IT" sz="2000" dirty="0" err="1"/>
              <a:t>ontic</a:t>
            </a:r>
            <a:r>
              <a:rPr lang="it-IT" sz="2000" dirty="0"/>
              <a:t> state </a:t>
            </a:r>
            <a:r>
              <a:rPr lang="it-IT" sz="2000" dirty="0" err="1"/>
              <a:t>space</a:t>
            </a:r>
            <a:r>
              <a:rPr lang="it-IT" sz="2000" dirty="0"/>
              <a:t>      </a:t>
            </a:r>
            <a:r>
              <a:rPr lang="it-IT" sz="2000" dirty="0" err="1"/>
              <a:t>describing</a:t>
            </a:r>
            <a:r>
              <a:rPr lang="it-IT" sz="2000" dirty="0"/>
              <a:t> </a:t>
            </a:r>
            <a:r>
              <a:rPr lang="it-IT" sz="2000" dirty="0" err="1"/>
              <a:t>possible</a:t>
            </a:r>
            <a:r>
              <a:rPr lang="it-IT" sz="2000" dirty="0"/>
              <a:t> </a:t>
            </a:r>
            <a:r>
              <a:rPr lang="it-IT" sz="2000" dirty="0" err="1"/>
              <a:t>ontic</a:t>
            </a:r>
            <a:r>
              <a:rPr lang="it-IT" sz="2000" dirty="0"/>
              <a:t> </a:t>
            </a:r>
            <a:r>
              <a:rPr lang="it-IT" sz="2000" dirty="0" err="1"/>
              <a:t>states</a:t>
            </a:r>
            <a:r>
              <a:rPr lang="it-IT" sz="2000" dirty="0"/>
              <a:t>              . </a:t>
            </a:r>
          </a:p>
        </p:txBody>
      </p:sp>
      <p:pic>
        <p:nvPicPr>
          <p:cNvPr id="23" name="Picture 3">
            <a:extLst>
              <a:ext uri="{FF2B5EF4-FFF2-40B4-BE49-F238E27FC236}">
                <a16:creationId xmlns:a16="http://schemas.microsoft.com/office/drawing/2014/main" id="{6CE4B1E4-3D44-B144-8373-832B5A335593}"/>
              </a:ext>
            </a:extLst>
          </p:cNvPr>
          <p:cNvPicPr>
            <a:picLocks noChangeAspect="1"/>
          </p:cNvPicPr>
          <p:nvPr/>
        </p:nvPicPr>
        <p:blipFill rotWithShape="1">
          <a:blip r:embed="rId5">
            <a:extLst>
              <a:ext uri="{28A0092B-C50C-407E-A947-70E740481C1C}">
                <a14:useLocalDpi xmlns:a14="http://schemas.microsoft.com/office/drawing/2010/main" val="0"/>
              </a:ext>
            </a:extLst>
          </a:blip>
          <a:srcRect l="63929" t="-4846"/>
          <a:stretch/>
        </p:blipFill>
        <p:spPr bwMode="auto">
          <a:xfrm>
            <a:off x="4634487" y="2001551"/>
            <a:ext cx="237070" cy="22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a:extLst>
              <a:ext uri="{FF2B5EF4-FFF2-40B4-BE49-F238E27FC236}">
                <a16:creationId xmlns:a16="http://schemas.microsoft.com/office/drawing/2014/main" id="{FCCBF736-61AB-2847-8C6F-2F745FE39542}"/>
              </a:ext>
            </a:extLst>
          </p:cNvPr>
          <p:cNvPicPr>
            <a:picLocks noChangeAspect="1"/>
          </p:cNvPicPr>
          <p:nvPr/>
        </p:nvPicPr>
        <p:blipFill rotWithShape="1">
          <a:blip r:embed="rId5">
            <a:extLst>
              <a:ext uri="{28A0092B-C50C-407E-A947-70E740481C1C}">
                <a14:useLocalDpi xmlns:a14="http://schemas.microsoft.com/office/drawing/2010/main" val="0"/>
              </a:ext>
            </a:extLst>
          </a:blip>
          <a:srcRect l="1" t="2" r="789" b="-5619"/>
          <a:stretch/>
        </p:blipFill>
        <p:spPr bwMode="auto">
          <a:xfrm>
            <a:off x="7902000" y="2011110"/>
            <a:ext cx="652038" cy="22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AE2145F-1C92-9E4F-9A05-42A8440F6303}"/>
              </a:ext>
            </a:extLst>
          </p:cNvPr>
          <p:cNvPicPr>
            <a:picLocks noChangeAspect="1"/>
          </p:cNvPicPr>
          <p:nvPr/>
        </p:nvPicPr>
        <p:blipFill>
          <a:blip r:embed="rId6"/>
          <a:stretch>
            <a:fillRect/>
          </a:stretch>
        </p:blipFill>
        <p:spPr>
          <a:xfrm>
            <a:off x="2905972" y="3119136"/>
            <a:ext cx="840885" cy="290449"/>
          </a:xfrm>
          <a:prstGeom prst="rect">
            <a:avLst/>
          </a:prstGeom>
        </p:spPr>
      </p:pic>
      <p:pic>
        <p:nvPicPr>
          <p:cNvPr id="3" name="Picture 2">
            <a:extLst>
              <a:ext uri="{FF2B5EF4-FFF2-40B4-BE49-F238E27FC236}">
                <a16:creationId xmlns:a16="http://schemas.microsoft.com/office/drawing/2014/main" id="{01ABC397-52DD-454A-ABB9-A9DA22212DBC}"/>
              </a:ext>
            </a:extLst>
          </p:cNvPr>
          <p:cNvPicPr>
            <a:picLocks noChangeAspect="1"/>
          </p:cNvPicPr>
          <p:nvPr/>
        </p:nvPicPr>
        <p:blipFill>
          <a:blip r:embed="rId7"/>
          <a:stretch>
            <a:fillRect/>
          </a:stretch>
        </p:blipFill>
        <p:spPr>
          <a:xfrm>
            <a:off x="8239801" y="3143520"/>
            <a:ext cx="367717" cy="297676"/>
          </a:xfrm>
          <a:prstGeom prst="rect">
            <a:avLst/>
          </a:prstGeom>
        </p:spPr>
      </p:pic>
      <p:pic>
        <p:nvPicPr>
          <p:cNvPr id="4" name="Picture 3">
            <a:extLst>
              <a:ext uri="{FF2B5EF4-FFF2-40B4-BE49-F238E27FC236}">
                <a16:creationId xmlns:a16="http://schemas.microsoft.com/office/drawing/2014/main" id="{4C61A3BC-9CB7-7D48-B674-FA7CE46A10E2}"/>
              </a:ext>
            </a:extLst>
          </p:cNvPr>
          <p:cNvPicPr>
            <a:picLocks noChangeAspect="1"/>
          </p:cNvPicPr>
          <p:nvPr/>
        </p:nvPicPr>
        <p:blipFill>
          <a:blip r:embed="rId8"/>
          <a:stretch>
            <a:fillRect/>
          </a:stretch>
        </p:blipFill>
        <p:spPr>
          <a:xfrm>
            <a:off x="8161819" y="4221852"/>
            <a:ext cx="555255" cy="400110"/>
          </a:xfrm>
          <a:prstGeom prst="rect">
            <a:avLst/>
          </a:prstGeom>
        </p:spPr>
      </p:pic>
      <p:pic>
        <p:nvPicPr>
          <p:cNvPr id="26" name="Picture 25">
            <a:extLst>
              <a:ext uri="{FF2B5EF4-FFF2-40B4-BE49-F238E27FC236}">
                <a16:creationId xmlns:a16="http://schemas.microsoft.com/office/drawing/2014/main" id="{7F60C8E6-C320-3340-AAB9-255A28988397}"/>
              </a:ext>
            </a:extLst>
          </p:cNvPr>
          <p:cNvPicPr>
            <a:picLocks noChangeAspect="1"/>
          </p:cNvPicPr>
          <p:nvPr/>
        </p:nvPicPr>
        <p:blipFill rotWithShape="1">
          <a:blip r:embed="rId9"/>
          <a:srcRect l="70870" t="-575"/>
          <a:stretch/>
        </p:blipFill>
        <p:spPr>
          <a:xfrm>
            <a:off x="7889808" y="5388601"/>
            <a:ext cx="1052203" cy="582688"/>
          </a:xfrm>
          <a:prstGeom prst="rect">
            <a:avLst/>
          </a:prstGeom>
        </p:spPr>
      </p:pic>
      <p:pic>
        <p:nvPicPr>
          <p:cNvPr id="28" name="Picture 27">
            <a:extLst>
              <a:ext uri="{FF2B5EF4-FFF2-40B4-BE49-F238E27FC236}">
                <a16:creationId xmlns:a16="http://schemas.microsoft.com/office/drawing/2014/main" id="{4D0C560D-2C7E-CB46-B9E2-670EF6091942}"/>
              </a:ext>
            </a:extLst>
          </p:cNvPr>
          <p:cNvPicPr>
            <a:picLocks noChangeAspect="1"/>
          </p:cNvPicPr>
          <p:nvPr/>
        </p:nvPicPr>
        <p:blipFill>
          <a:blip r:embed="rId10"/>
          <a:stretch>
            <a:fillRect/>
          </a:stretch>
        </p:blipFill>
        <p:spPr>
          <a:xfrm>
            <a:off x="2487168" y="5376409"/>
            <a:ext cx="3687382" cy="566201"/>
          </a:xfrm>
          <a:prstGeom prst="rect">
            <a:avLst/>
          </a:prstGeom>
        </p:spPr>
      </p:pic>
      <p:cxnSp>
        <p:nvCxnSpPr>
          <p:cNvPr id="30" name="Straight Arrow Connector 29">
            <a:extLst>
              <a:ext uri="{FF2B5EF4-FFF2-40B4-BE49-F238E27FC236}">
                <a16:creationId xmlns:a16="http://schemas.microsoft.com/office/drawing/2014/main" id="{5F123680-1ECC-8B44-BEAE-C4ABF9E65D27}"/>
              </a:ext>
            </a:extLst>
          </p:cNvPr>
          <p:cNvCxnSpPr/>
          <p:nvPr/>
        </p:nvCxnSpPr>
        <p:spPr>
          <a:xfrm>
            <a:off x="2072640" y="3264711"/>
            <a:ext cx="6705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9C694D7-DD6E-5846-B1BB-28D6D1DDEBDF}"/>
              </a:ext>
            </a:extLst>
          </p:cNvPr>
          <p:cNvCxnSpPr/>
          <p:nvPr/>
        </p:nvCxnSpPr>
        <p:spPr>
          <a:xfrm>
            <a:off x="4170940" y="4403733"/>
            <a:ext cx="6705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573A852-1116-FA4E-A5FA-50F647FF23F1}"/>
              </a:ext>
            </a:extLst>
          </p:cNvPr>
          <p:cNvCxnSpPr/>
          <p:nvPr/>
        </p:nvCxnSpPr>
        <p:spPr>
          <a:xfrm>
            <a:off x="1725168" y="2149143"/>
            <a:ext cx="6705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D68E61B-7B56-6846-8D13-9CC65C8BEEE0}"/>
              </a:ext>
            </a:extLst>
          </p:cNvPr>
          <p:cNvPicPr>
            <a:picLocks noChangeAspect="1"/>
          </p:cNvPicPr>
          <p:nvPr/>
        </p:nvPicPr>
        <p:blipFill>
          <a:blip r:embed="rId11"/>
          <a:stretch>
            <a:fillRect/>
          </a:stretch>
        </p:blipFill>
        <p:spPr>
          <a:xfrm>
            <a:off x="4987804" y="4253740"/>
            <a:ext cx="1167509" cy="299985"/>
          </a:xfrm>
          <a:prstGeom prst="rect">
            <a:avLst/>
          </a:prstGeom>
        </p:spPr>
      </p:pic>
    </p:spTree>
    <p:extLst>
      <p:ext uri="{BB962C8B-B14F-4D97-AF65-F5344CB8AC3E}">
        <p14:creationId xmlns:p14="http://schemas.microsoft.com/office/powerpoint/2010/main" val="275142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DE8E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B7ADA7-9FFB-7245-8B39-C996B0F950A4}"/>
              </a:ext>
            </a:extLst>
          </p:cNvPr>
          <p:cNvSpPr/>
          <p:nvPr/>
        </p:nvSpPr>
        <p:spPr>
          <a:xfrm>
            <a:off x="0" y="0"/>
            <a:ext cx="9144000" cy="501650"/>
          </a:xfrm>
          <a:prstGeom prst="rect">
            <a:avLst/>
          </a:prstGeom>
          <a:solidFill>
            <a:srgbClr val="9411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7090540-DD5D-884E-932B-24A85F15ABEF}"/>
              </a:ext>
            </a:extLst>
          </p:cNvPr>
          <p:cNvSpPr txBox="1">
            <a:spLocks/>
          </p:cNvSpPr>
          <p:nvPr/>
        </p:nvSpPr>
        <p:spPr>
          <a:xfrm>
            <a:off x="280504" y="904461"/>
            <a:ext cx="8489950" cy="5153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t>Preparation noncontextuality</a:t>
            </a:r>
          </a:p>
        </p:txBody>
      </p:sp>
      <p:sp>
        <p:nvSpPr>
          <p:cNvPr id="7" name="TextBox 6">
            <a:extLst>
              <a:ext uri="{FF2B5EF4-FFF2-40B4-BE49-F238E27FC236}">
                <a16:creationId xmlns:a16="http://schemas.microsoft.com/office/drawing/2014/main" id="{A6E6ECE5-9E58-6C4B-80BA-6D37BE7D5CB3}"/>
              </a:ext>
            </a:extLst>
          </p:cNvPr>
          <p:cNvSpPr txBox="1"/>
          <p:nvPr/>
        </p:nvSpPr>
        <p:spPr>
          <a:xfrm>
            <a:off x="8502654" y="6488980"/>
            <a:ext cx="619080" cy="307777"/>
          </a:xfrm>
          <a:prstGeom prst="rect">
            <a:avLst/>
          </a:prstGeom>
          <a:noFill/>
        </p:spPr>
        <p:txBody>
          <a:bodyPr wrap="none" rtlCol="0">
            <a:spAutoFit/>
          </a:bodyPr>
          <a:lstStyle/>
          <a:p>
            <a:r>
              <a:rPr lang="it-IT" sz="1400" dirty="0">
                <a:solidFill>
                  <a:schemeClr val="bg1">
                    <a:lumMod val="65000"/>
                  </a:schemeClr>
                </a:solidFill>
              </a:rPr>
              <a:t>16/27</a:t>
            </a:r>
          </a:p>
        </p:txBody>
      </p:sp>
      <p:sp>
        <p:nvSpPr>
          <p:cNvPr id="8" name="TextBox 7">
            <a:extLst>
              <a:ext uri="{FF2B5EF4-FFF2-40B4-BE49-F238E27FC236}">
                <a16:creationId xmlns:a16="http://schemas.microsoft.com/office/drawing/2014/main" id="{688C7596-4A82-1E46-898E-6D13A703130D}"/>
              </a:ext>
            </a:extLst>
          </p:cNvPr>
          <p:cNvSpPr txBox="1">
            <a:spLocks noChangeArrowheads="1"/>
          </p:cNvSpPr>
          <p:nvPr/>
        </p:nvSpPr>
        <p:spPr bwMode="auto">
          <a:xfrm>
            <a:off x="26988" y="115888"/>
            <a:ext cx="5767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chemeClr val="bg1"/>
                </a:solidFill>
              </a:rPr>
              <a:t>Ontological models and Noncontextuality</a:t>
            </a:r>
          </a:p>
        </p:txBody>
      </p:sp>
      <p:sp>
        <p:nvSpPr>
          <p:cNvPr id="2" name="TextBox 1">
            <a:extLst>
              <a:ext uri="{FF2B5EF4-FFF2-40B4-BE49-F238E27FC236}">
                <a16:creationId xmlns:a16="http://schemas.microsoft.com/office/drawing/2014/main" id="{70E94117-4084-E14B-9472-CD92CC1C832E}"/>
              </a:ext>
            </a:extLst>
          </p:cNvPr>
          <p:cNvSpPr txBox="1"/>
          <p:nvPr/>
        </p:nvSpPr>
        <p:spPr>
          <a:xfrm>
            <a:off x="390144" y="1853184"/>
            <a:ext cx="7089185" cy="3477875"/>
          </a:xfrm>
          <a:prstGeom prst="rect">
            <a:avLst/>
          </a:prstGeom>
          <a:noFill/>
        </p:spPr>
        <p:txBody>
          <a:bodyPr wrap="none" rtlCol="0">
            <a:spAutoFit/>
          </a:bodyPr>
          <a:lstStyle/>
          <a:p>
            <a:pPr marL="342900" indent="-342900">
              <a:buFont typeface="Arial" panose="020B0604020202020204" pitchFamily="34" charset="0"/>
              <a:buChar char="•"/>
            </a:pPr>
            <a:r>
              <a:rPr lang="it-IT" sz="2000" dirty="0" err="1"/>
              <a:t>Two</a:t>
            </a:r>
            <a:r>
              <a:rPr lang="it-IT" sz="2000" dirty="0"/>
              <a:t> </a:t>
            </a:r>
            <a:r>
              <a:rPr lang="it-IT" sz="2000" dirty="0" err="1"/>
              <a:t>preparations</a:t>
            </a:r>
            <a:r>
              <a:rPr lang="it-IT" sz="2000" dirty="0"/>
              <a:t>           are </a:t>
            </a:r>
            <a:r>
              <a:rPr lang="it-IT" sz="2000" i="1" dirty="0" err="1"/>
              <a:t>operationally</a:t>
            </a:r>
            <a:r>
              <a:rPr lang="it-IT" sz="2000" i="1" dirty="0"/>
              <a:t> </a:t>
            </a:r>
            <a:r>
              <a:rPr lang="it-IT" sz="2000" i="1" dirty="0" err="1"/>
              <a:t>equivalent</a:t>
            </a:r>
            <a:r>
              <a:rPr lang="it-IT" sz="2000" dirty="0"/>
              <a:t>,               , </a:t>
            </a:r>
            <a:r>
              <a:rPr lang="it-IT" sz="2000" dirty="0" err="1"/>
              <a:t>if</a:t>
            </a:r>
            <a:endParaRPr lang="it-IT" sz="2000" dirty="0"/>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t>In a </a:t>
            </a:r>
            <a:r>
              <a:rPr lang="it-IT" sz="2000" dirty="0" err="1"/>
              <a:t>preparation</a:t>
            </a:r>
            <a:r>
              <a:rPr lang="it-IT" sz="2000" dirty="0"/>
              <a:t> </a:t>
            </a:r>
            <a:r>
              <a:rPr lang="it-IT" sz="2000" dirty="0" err="1"/>
              <a:t>noncontextual</a:t>
            </a:r>
            <a:r>
              <a:rPr lang="it-IT" sz="2000" dirty="0"/>
              <a:t> </a:t>
            </a:r>
            <a:r>
              <a:rPr lang="it-IT" sz="2000" dirty="0" err="1"/>
              <a:t>ontological</a:t>
            </a:r>
            <a:r>
              <a:rPr lang="it-IT" sz="2000" dirty="0"/>
              <a:t> model,</a:t>
            </a:r>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t>In </a:t>
            </a:r>
            <a:r>
              <a:rPr lang="it-IT" sz="2000" dirty="0" err="1"/>
              <a:t>particular</a:t>
            </a:r>
            <a:r>
              <a:rPr lang="it-IT" sz="2000" dirty="0"/>
              <a:t>, </a:t>
            </a:r>
          </a:p>
        </p:txBody>
      </p:sp>
      <p:pic>
        <p:nvPicPr>
          <p:cNvPr id="3" name="Picture 2">
            <a:extLst>
              <a:ext uri="{FF2B5EF4-FFF2-40B4-BE49-F238E27FC236}">
                <a16:creationId xmlns:a16="http://schemas.microsoft.com/office/drawing/2014/main" id="{22F3FAF3-3FE1-934A-B1DD-4FC229908ADB}"/>
              </a:ext>
            </a:extLst>
          </p:cNvPr>
          <p:cNvPicPr>
            <a:picLocks noChangeAspect="1"/>
          </p:cNvPicPr>
          <p:nvPr/>
        </p:nvPicPr>
        <p:blipFill rotWithShape="1">
          <a:blip r:embed="rId3"/>
          <a:srcRect r="80395" b="-1243"/>
          <a:stretch/>
        </p:blipFill>
        <p:spPr>
          <a:xfrm>
            <a:off x="6273788" y="1959691"/>
            <a:ext cx="884592" cy="264925"/>
          </a:xfrm>
          <a:prstGeom prst="rect">
            <a:avLst/>
          </a:prstGeom>
        </p:spPr>
      </p:pic>
      <p:pic>
        <p:nvPicPr>
          <p:cNvPr id="10" name="Picture 9">
            <a:extLst>
              <a:ext uri="{FF2B5EF4-FFF2-40B4-BE49-F238E27FC236}">
                <a16:creationId xmlns:a16="http://schemas.microsoft.com/office/drawing/2014/main" id="{4A31BE62-6826-F544-969F-D028D8696C13}"/>
              </a:ext>
            </a:extLst>
          </p:cNvPr>
          <p:cNvPicPr>
            <a:picLocks noChangeAspect="1"/>
          </p:cNvPicPr>
          <p:nvPr/>
        </p:nvPicPr>
        <p:blipFill rotWithShape="1">
          <a:blip r:embed="rId3"/>
          <a:srcRect l="27204" b="5243"/>
          <a:stretch/>
        </p:blipFill>
        <p:spPr>
          <a:xfrm>
            <a:off x="841248" y="2338717"/>
            <a:ext cx="3477022" cy="262476"/>
          </a:xfrm>
          <a:prstGeom prst="rect">
            <a:avLst/>
          </a:prstGeom>
        </p:spPr>
      </p:pic>
      <p:pic>
        <p:nvPicPr>
          <p:cNvPr id="4" name="Picture 3">
            <a:extLst>
              <a:ext uri="{FF2B5EF4-FFF2-40B4-BE49-F238E27FC236}">
                <a16:creationId xmlns:a16="http://schemas.microsoft.com/office/drawing/2014/main" id="{565D8C72-45E7-5441-BD6B-032432DC59C2}"/>
              </a:ext>
            </a:extLst>
          </p:cNvPr>
          <p:cNvPicPr>
            <a:picLocks noChangeAspect="1"/>
          </p:cNvPicPr>
          <p:nvPr/>
        </p:nvPicPr>
        <p:blipFill>
          <a:blip r:embed="rId4"/>
          <a:stretch>
            <a:fillRect/>
          </a:stretch>
        </p:blipFill>
        <p:spPr>
          <a:xfrm>
            <a:off x="2669487" y="1938607"/>
            <a:ext cx="537009" cy="264924"/>
          </a:xfrm>
          <a:prstGeom prst="rect">
            <a:avLst/>
          </a:prstGeom>
        </p:spPr>
      </p:pic>
      <p:pic>
        <p:nvPicPr>
          <p:cNvPr id="9" name="Picture 8">
            <a:extLst>
              <a:ext uri="{FF2B5EF4-FFF2-40B4-BE49-F238E27FC236}">
                <a16:creationId xmlns:a16="http://schemas.microsoft.com/office/drawing/2014/main" id="{41D12E77-0B0F-1A40-A721-E5459C4559F9}"/>
              </a:ext>
            </a:extLst>
          </p:cNvPr>
          <p:cNvPicPr>
            <a:picLocks noChangeAspect="1"/>
          </p:cNvPicPr>
          <p:nvPr/>
        </p:nvPicPr>
        <p:blipFill>
          <a:blip r:embed="rId5"/>
          <a:stretch>
            <a:fillRect/>
          </a:stretch>
        </p:blipFill>
        <p:spPr>
          <a:xfrm>
            <a:off x="2557156" y="4229255"/>
            <a:ext cx="3716632" cy="294611"/>
          </a:xfrm>
          <a:prstGeom prst="rect">
            <a:avLst/>
          </a:prstGeom>
        </p:spPr>
      </p:pic>
      <p:pic>
        <p:nvPicPr>
          <p:cNvPr id="14" name="Picture 13">
            <a:extLst>
              <a:ext uri="{FF2B5EF4-FFF2-40B4-BE49-F238E27FC236}">
                <a16:creationId xmlns:a16="http://schemas.microsoft.com/office/drawing/2014/main" id="{D9550FBF-6832-D541-99AE-05130FE574B5}"/>
              </a:ext>
            </a:extLst>
          </p:cNvPr>
          <p:cNvPicPr>
            <a:picLocks noChangeAspect="1"/>
          </p:cNvPicPr>
          <p:nvPr/>
        </p:nvPicPr>
        <p:blipFill>
          <a:blip r:embed="rId6"/>
          <a:stretch>
            <a:fillRect/>
          </a:stretch>
        </p:blipFill>
        <p:spPr>
          <a:xfrm>
            <a:off x="1986211" y="5702480"/>
            <a:ext cx="5048573" cy="541863"/>
          </a:xfrm>
          <a:prstGeom prst="rect">
            <a:avLst/>
          </a:prstGeom>
        </p:spPr>
      </p:pic>
      <p:sp>
        <p:nvSpPr>
          <p:cNvPr id="15" name="Rectangle 18">
            <a:extLst>
              <a:ext uri="{FF2B5EF4-FFF2-40B4-BE49-F238E27FC236}">
                <a16:creationId xmlns:a16="http://schemas.microsoft.com/office/drawing/2014/main" id="{65CBC79F-77C1-5947-BCE8-EDC6E877CD75}"/>
              </a:ext>
            </a:extLst>
          </p:cNvPr>
          <p:cNvSpPr>
            <a:spLocks noChangeArrowheads="1"/>
          </p:cNvSpPr>
          <p:nvPr/>
        </p:nvSpPr>
        <p:spPr bwMode="auto">
          <a:xfrm>
            <a:off x="390144" y="6488980"/>
            <a:ext cx="52562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solidFill>
                  <a:schemeClr val="bg1">
                    <a:lumMod val="50000"/>
                  </a:schemeClr>
                </a:solidFill>
                <a:latin typeface="Proxima Nova"/>
              </a:rPr>
              <a:t>R.W. </a:t>
            </a:r>
            <a:r>
              <a:rPr lang="en-US" altLang="en-US" sz="1200" dirty="0" err="1">
                <a:solidFill>
                  <a:schemeClr val="bg1">
                    <a:lumMod val="50000"/>
                  </a:schemeClr>
                </a:solidFill>
                <a:latin typeface="Proxima Nova"/>
              </a:rPr>
              <a:t>Spekkens</a:t>
            </a:r>
            <a:r>
              <a:rPr lang="en-US" altLang="en-US" sz="1200" dirty="0">
                <a:solidFill>
                  <a:schemeClr val="bg1">
                    <a:lumMod val="50000"/>
                  </a:schemeClr>
                </a:solidFill>
                <a:latin typeface="Proxima Nova"/>
              </a:rPr>
              <a:t>, Phys. Rev. A </a:t>
            </a:r>
            <a:r>
              <a:rPr lang="en-US" altLang="en-US" sz="1200" b="1" dirty="0">
                <a:solidFill>
                  <a:schemeClr val="bg1">
                    <a:lumMod val="50000"/>
                  </a:schemeClr>
                </a:solidFill>
                <a:latin typeface="Proxima Nova"/>
              </a:rPr>
              <a:t>71</a:t>
            </a:r>
            <a:r>
              <a:rPr lang="en-US" altLang="en-US" sz="1200" dirty="0">
                <a:solidFill>
                  <a:schemeClr val="bg1">
                    <a:lumMod val="50000"/>
                  </a:schemeClr>
                </a:solidFill>
                <a:latin typeface="Proxima Nova"/>
              </a:rPr>
              <a:t>, 052108 (2005)</a:t>
            </a:r>
          </a:p>
        </p:txBody>
      </p:sp>
    </p:spTree>
    <p:extLst>
      <p:ext uri="{BB962C8B-B14F-4D97-AF65-F5344CB8AC3E}">
        <p14:creationId xmlns:p14="http://schemas.microsoft.com/office/powerpoint/2010/main" val="32196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C9A22A4-DDA1-53F2-0D93-4D2D3E64768B}"/>
              </a:ext>
            </a:extLst>
          </p:cNvPr>
          <p:cNvSpPr txBox="1"/>
          <p:nvPr/>
        </p:nvSpPr>
        <p:spPr>
          <a:xfrm>
            <a:off x="-224335" y="46554"/>
            <a:ext cx="7094692" cy="584775"/>
          </a:xfrm>
          <a:prstGeom prst="rect">
            <a:avLst/>
          </a:prstGeom>
          <a:noFill/>
        </p:spPr>
        <p:txBody>
          <a:bodyPr wrap="square" rtlCol="0">
            <a:spAutoFit/>
          </a:bodyPr>
          <a:lstStyle/>
          <a:p>
            <a:pPr algn="ctr"/>
            <a:r>
              <a:rPr lang="it-IT" sz="3200" dirty="0">
                <a:latin typeface="+mj-lt"/>
              </a:rPr>
              <a:t>Criteria for a good notion of classicality</a:t>
            </a:r>
            <a:endParaRPr lang="en-GB" sz="3200" dirty="0">
              <a:latin typeface="+mj-lt"/>
            </a:endParaRPr>
          </a:p>
        </p:txBody>
      </p:sp>
      <p:sp>
        <p:nvSpPr>
          <p:cNvPr id="2" name="TextBox 1">
            <a:extLst>
              <a:ext uri="{FF2B5EF4-FFF2-40B4-BE49-F238E27FC236}">
                <a16:creationId xmlns:a16="http://schemas.microsoft.com/office/drawing/2014/main" id="{6B222623-EFF2-2AC4-87CB-7CD8E1BEE3BC}"/>
              </a:ext>
            </a:extLst>
          </p:cNvPr>
          <p:cNvSpPr txBox="1"/>
          <p:nvPr/>
        </p:nvSpPr>
        <p:spPr>
          <a:xfrm>
            <a:off x="347472" y="1615686"/>
            <a:ext cx="8278368" cy="4093428"/>
          </a:xfrm>
          <a:prstGeom prst="rect">
            <a:avLst/>
          </a:prstGeom>
          <a:noFill/>
        </p:spPr>
        <p:txBody>
          <a:bodyPr wrap="square" rtlCol="0">
            <a:spAutoFit/>
          </a:bodyPr>
          <a:lstStyle/>
          <a:p>
            <a:pPr marL="285750" indent="-285750">
              <a:buFont typeface="Arial" panose="020B0604020202020204" pitchFamily="34" charset="0"/>
              <a:buChar char="•"/>
            </a:pPr>
            <a:r>
              <a:rPr lang="it-IT" sz="2000" dirty="0"/>
              <a:t>Mathematical </a:t>
            </a:r>
            <a:r>
              <a:rPr lang="it-IT" sz="2000" dirty="0" err="1"/>
              <a:t>notion</a:t>
            </a:r>
            <a:r>
              <a:rPr lang="it-IT" sz="2000" dirty="0"/>
              <a:t> </a:t>
            </a:r>
            <a:r>
              <a:rPr lang="it-IT" sz="2000" dirty="0" err="1"/>
              <a:t>establishing</a:t>
            </a:r>
            <a:r>
              <a:rPr lang="it-IT" sz="2000" dirty="0"/>
              <a:t> a </a:t>
            </a:r>
            <a:r>
              <a:rPr lang="it-IT" sz="2000" dirty="0" err="1"/>
              <a:t>boundary</a:t>
            </a:r>
            <a:r>
              <a:rPr lang="it-IT" sz="2000" dirty="0"/>
              <a:t> </a:t>
            </a:r>
            <a:r>
              <a:rPr lang="it-IT" sz="2000" dirty="0" err="1"/>
              <a:t>between</a:t>
            </a:r>
            <a:r>
              <a:rPr lang="it-IT" sz="2000" dirty="0"/>
              <a:t> </a:t>
            </a:r>
            <a:r>
              <a:rPr lang="it-IT" sz="2000" dirty="0" err="1"/>
              <a:t>what</a:t>
            </a:r>
            <a:r>
              <a:rPr lang="it-IT" sz="2000" dirty="0"/>
              <a:t> </a:t>
            </a:r>
            <a:r>
              <a:rPr lang="it-IT" sz="2000" dirty="0" err="1"/>
              <a:t>is</a:t>
            </a:r>
            <a:r>
              <a:rPr lang="it-IT" sz="2000" dirty="0"/>
              <a:t> </a:t>
            </a:r>
            <a:r>
              <a:rPr lang="it-IT" sz="2000" dirty="0" err="1"/>
              <a:t>interpretationally</a:t>
            </a:r>
            <a:r>
              <a:rPr lang="it-IT" sz="2000" dirty="0"/>
              <a:t> </a:t>
            </a:r>
            <a:r>
              <a:rPr lang="it-IT" sz="2000" dirty="0" err="1"/>
              <a:t>problematic</a:t>
            </a:r>
            <a:r>
              <a:rPr lang="it-IT" sz="2000" dirty="0"/>
              <a:t> and </a:t>
            </a:r>
            <a:r>
              <a:rPr lang="it-IT" sz="2000" dirty="0" err="1"/>
              <a:t>what</a:t>
            </a:r>
            <a:r>
              <a:rPr lang="it-IT" sz="2000" dirty="0"/>
              <a:t> </a:t>
            </a:r>
            <a:r>
              <a:rPr lang="it-IT" sz="2000" dirty="0" err="1"/>
              <a:t>is</a:t>
            </a:r>
            <a:r>
              <a:rPr lang="it-IT" sz="2000" dirty="0"/>
              <a:t> </a:t>
            </a:r>
            <a:r>
              <a:rPr lang="it-IT" sz="2000" dirty="0" err="1"/>
              <a:t>not</a:t>
            </a:r>
            <a:r>
              <a:rPr lang="it-IT" sz="2000" dirty="0"/>
              <a:t>.</a:t>
            </a:r>
          </a:p>
          <a:p>
            <a:pPr marL="285750" indent="-285750">
              <a:buFont typeface="Arial" panose="020B0604020202020204" pitchFamily="34" charset="0"/>
              <a:buChar char="•"/>
            </a:pPr>
            <a:endParaRPr lang="it-IT" sz="2000" dirty="0"/>
          </a:p>
          <a:p>
            <a:endParaRPr lang="it-IT" sz="2000" dirty="0"/>
          </a:p>
          <a:p>
            <a:pPr marL="285750" indent="-285750">
              <a:buFont typeface="Arial" panose="020B0604020202020204" pitchFamily="34" charset="0"/>
              <a:buChar char="•"/>
            </a:pPr>
            <a:r>
              <a:rPr lang="it-IT" sz="2000" dirty="0" err="1"/>
              <a:t>Applicable</a:t>
            </a:r>
            <a:r>
              <a:rPr lang="it-IT" sz="2000" dirty="0"/>
              <a:t> to a </a:t>
            </a:r>
            <a:r>
              <a:rPr lang="it-IT" sz="2000" dirty="0" err="1"/>
              <a:t>broad</a:t>
            </a:r>
            <a:r>
              <a:rPr lang="it-IT" sz="2000" dirty="0"/>
              <a:t> </a:t>
            </a:r>
            <a:r>
              <a:rPr lang="it-IT" sz="2000" dirty="0" err="1"/>
              <a:t>range</a:t>
            </a:r>
            <a:r>
              <a:rPr lang="it-IT" sz="2000" dirty="0"/>
              <a:t> of </a:t>
            </a:r>
            <a:r>
              <a:rPr lang="it-IT" sz="2000" dirty="0" err="1"/>
              <a:t>physical</a:t>
            </a:r>
            <a:r>
              <a:rPr lang="it-IT" sz="2000" dirty="0"/>
              <a:t> </a:t>
            </a:r>
            <a:r>
              <a:rPr lang="it-IT" sz="2000" dirty="0" err="1"/>
              <a:t>scenarios</a:t>
            </a:r>
            <a:r>
              <a:rPr lang="it-IT" sz="2000" dirty="0"/>
              <a:t>.</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err="1"/>
              <a:t>Subject</a:t>
            </a:r>
            <a:r>
              <a:rPr lang="it-IT" sz="2000" dirty="0"/>
              <a:t> to </a:t>
            </a:r>
            <a:r>
              <a:rPr lang="it-IT" sz="2000" dirty="0" err="1"/>
              <a:t>direct</a:t>
            </a:r>
            <a:r>
              <a:rPr lang="it-IT" sz="2000" dirty="0"/>
              <a:t> </a:t>
            </a:r>
            <a:r>
              <a:rPr lang="it-IT" sz="2000" dirty="0" err="1"/>
              <a:t>experimental</a:t>
            </a:r>
            <a:r>
              <a:rPr lang="it-IT" sz="2000" dirty="0"/>
              <a:t> test.</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err="1"/>
              <a:t>Constitutes</a:t>
            </a:r>
            <a:r>
              <a:rPr lang="it-IT" sz="2000" dirty="0"/>
              <a:t> a </a:t>
            </a:r>
            <a:r>
              <a:rPr lang="it-IT" sz="2000" dirty="0" err="1"/>
              <a:t>resource</a:t>
            </a:r>
            <a:r>
              <a:rPr lang="it-IT" sz="2000" dirty="0"/>
              <a:t>.</a:t>
            </a:r>
          </a:p>
        </p:txBody>
      </p:sp>
    </p:spTree>
    <p:extLst>
      <p:ext uri="{BB962C8B-B14F-4D97-AF65-F5344CB8AC3E}">
        <p14:creationId xmlns:p14="http://schemas.microsoft.com/office/powerpoint/2010/main" val="24210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C9A22A4-DDA1-53F2-0D93-4D2D3E64768B}"/>
              </a:ext>
            </a:extLst>
          </p:cNvPr>
          <p:cNvSpPr txBox="1"/>
          <p:nvPr/>
        </p:nvSpPr>
        <p:spPr>
          <a:xfrm>
            <a:off x="1431470" y="2419051"/>
            <a:ext cx="6281057" cy="584775"/>
          </a:xfrm>
          <a:prstGeom prst="rect">
            <a:avLst/>
          </a:prstGeom>
          <a:noFill/>
        </p:spPr>
        <p:txBody>
          <a:bodyPr wrap="square" rtlCol="0">
            <a:spAutoFit/>
          </a:bodyPr>
          <a:lstStyle/>
          <a:p>
            <a:pPr algn="ctr"/>
            <a:r>
              <a:rPr lang="it-IT" sz="3200" dirty="0" err="1">
                <a:latin typeface="+mj-lt"/>
              </a:rPr>
              <a:t>Noncontextuality</a:t>
            </a:r>
            <a:endParaRPr lang="en-GB" sz="3200" dirty="0">
              <a:latin typeface="+mj-lt"/>
            </a:endParaRPr>
          </a:p>
        </p:txBody>
      </p:sp>
      <p:sp>
        <p:nvSpPr>
          <p:cNvPr id="6" name="CasellaDiTesto 5">
            <a:extLst>
              <a:ext uri="{FF2B5EF4-FFF2-40B4-BE49-F238E27FC236}">
                <a16:creationId xmlns:a16="http://schemas.microsoft.com/office/drawing/2014/main" id="{3C75FB10-0177-9D7D-161D-E61F4D2CF5FF}"/>
              </a:ext>
            </a:extLst>
          </p:cNvPr>
          <p:cNvSpPr txBox="1"/>
          <p:nvPr/>
        </p:nvSpPr>
        <p:spPr>
          <a:xfrm>
            <a:off x="1299853" y="2876250"/>
            <a:ext cx="6281057" cy="584775"/>
          </a:xfrm>
          <a:prstGeom prst="rect">
            <a:avLst/>
          </a:prstGeom>
          <a:noFill/>
        </p:spPr>
        <p:txBody>
          <a:bodyPr wrap="square" rtlCol="0">
            <a:spAutoFit/>
          </a:bodyPr>
          <a:lstStyle/>
          <a:p>
            <a:pPr algn="ctr"/>
            <a:r>
              <a:rPr lang="it-IT" sz="3200" dirty="0" err="1">
                <a:latin typeface="+mj-lt"/>
              </a:rPr>
              <a:t>Preparation</a:t>
            </a:r>
            <a:r>
              <a:rPr lang="it-IT" sz="3200" dirty="0">
                <a:latin typeface="+mj-lt"/>
              </a:rPr>
              <a:t> </a:t>
            </a:r>
            <a:r>
              <a:rPr lang="it-IT" sz="3200" dirty="0" err="1">
                <a:latin typeface="+mj-lt"/>
              </a:rPr>
              <a:t>Noncontextuality</a:t>
            </a:r>
            <a:endParaRPr lang="en-GB" sz="3200" dirty="0">
              <a:latin typeface="+mj-lt"/>
            </a:endParaRPr>
          </a:p>
        </p:txBody>
      </p:sp>
    </p:spTree>
    <p:extLst>
      <p:ext uri="{BB962C8B-B14F-4D97-AF65-F5344CB8AC3E}">
        <p14:creationId xmlns:p14="http://schemas.microsoft.com/office/powerpoint/2010/main" val="91180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E6"/>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5C6A80E-BE48-840C-4BC8-023B9CD89A42}"/>
              </a:ext>
            </a:extLst>
          </p:cNvPr>
          <p:cNvPicPr>
            <a:picLocks noChangeAspect="1"/>
          </p:cNvPicPr>
          <p:nvPr/>
        </p:nvPicPr>
        <p:blipFill>
          <a:blip r:embed="rId5"/>
          <a:stretch>
            <a:fillRect/>
          </a:stretch>
        </p:blipFill>
        <p:spPr>
          <a:xfrm>
            <a:off x="0" y="348922"/>
            <a:ext cx="9144000" cy="6357998"/>
          </a:xfrm>
          <a:prstGeom prst="rect">
            <a:avLst/>
          </a:prstGeom>
        </p:spPr>
      </p:pic>
      <p:sp>
        <p:nvSpPr>
          <p:cNvPr id="15" name="CasellaDiTesto 14">
            <a:extLst>
              <a:ext uri="{FF2B5EF4-FFF2-40B4-BE49-F238E27FC236}">
                <a16:creationId xmlns:a16="http://schemas.microsoft.com/office/drawing/2014/main" id="{530D93AC-490B-0991-3532-182C222392AF}"/>
              </a:ext>
            </a:extLst>
          </p:cNvPr>
          <p:cNvSpPr txBox="1"/>
          <p:nvPr/>
        </p:nvSpPr>
        <p:spPr>
          <a:xfrm>
            <a:off x="309906" y="308020"/>
            <a:ext cx="4524444" cy="369332"/>
          </a:xfrm>
          <a:prstGeom prst="rect">
            <a:avLst/>
          </a:prstGeom>
          <a:noFill/>
        </p:spPr>
        <p:txBody>
          <a:bodyPr wrap="none" rtlCol="0">
            <a:spAutoFit/>
          </a:bodyPr>
          <a:lstStyle/>
          <a:p>
            <a:r>
              <a:rPr lang="it-IT" dirty="0" err="1">
                <a:solidFill>
                  <a:schemeClr val="bg1"/>
                </a:solidFill>
              </a:rPr>
              <a:t>Operational</a:t>
            </a:r>
            <a:r>
              <a:rPr lang="it-IT" dirty="0">
                <a:solidFill>
                  <a:schemeClr val="bg1"/>
                </a:solidFill>
              </a:rPr>
              <a:t> </a:t>
            </a:r>
            <a:r>
              <a:rPr lang="it-IT" dirty="0" err="1">
                <a:solidFill>
                  <a:schemeClr val="bg1"/>
                </a:solidFill>
              </a:rPr>
              <a:t>equivalence</a:t>
            </a:r>
            <a:r>
              <a:rPr lang="it-IT" dirty="0">
                <a:solidFill>
                  <a:schemeClr val="bg1"/>
                </a:solidFill>
              </a:rPr>
              <a:t> classes of </a:t>
            </a:r>
            <a:r>
              <a:rPr lang="it-IT" dirty="0" err="1">
                <a:solidFill>
                  <a:schemeClr val="bg1"/>
                </a:solidFill>
              </a:rPr>
              <a:t>preparations</a:t>
            </a:r>
            <a:endParaRPr lang="en-GB" dirty="0">
              <a:solidFill>
                <a:schemeClr val="bg1"/>
              </a:solidFill>
            </a:endParaRPr>
          </a:p>
        </p:txBody>
      </p:sp>
      <p:pic>
        <p:nvPicPr>
          <p:cNvPr id="23" name="Immagine 22" descr="\documentclass{article}&#10;\usepackage{amsmath,amssymb}&#10;\pagestyle{empty}&#10;&#10;&#10;\begin{document}&#10;\noindent&#10;\begin{center}&#10;$\forall M\,\,: p(x|M,P)=p(x|M,P^\prime)&#10;$&#10;\end{center}&#10;&#10;\end{document}" title="IguanaTex Bitmap Display">
            <a:extLst>
              <a:ext uri="{FF2B5EF4-FFF2-40B4-BE49-F238E27FC236}">
                <a16:creationId xmlns:a16="http://schemas.microsoft.com/office/drawing/2014/main" id="{9AB4DE61-4206-D2E1-803F-3B042FB3F92E}"/>
              </a:ext>
            </a:extLst>
          </p:cNvPr>
          <p:cNvPicPr>
            <a:picLocks noChangeAspect="1"/>
          </p:cNvPicPr>
          <p:nvPr>
            <p:custDataLst>
              <p:tags r:id="rId1"/>
            </p:custDataLst>
          </p:nvPr>
        </p:nvPicPr>
        <p:blipFill>
          <a:blip r:embed="rId6"/>
          <a:stretch>
            <a:fillRect/>
          </a:stretch>
        </p:blipFill>
        <p:spPr>
          <a:xfrm>
            <a:off x="309906" y="1196065"/>
            <a:ext cx="3306666" cy="254476"/>
          </a:xfrm>
          <a:prstGeom prst="rect">
            <a:avLst/>
          </a:prstGeom>
        </p:spPr>
      </p:pic>
      <mc:AlternateContent xmlns:mc="http://schemas.openxmlformats.org/markup-compatibility/2006" xmlns:p14="http://schemas.microsoft.com/office/powerpoint/2010/main">
        <mc:Choice Requires="p14">
          <p:contentPart p14:bwMode="auto" r:id="rId7">
            <p14:nvContentPartPr>
              <p14:cNvPr id="41" name="Input penna 40">
                <a:extLst>
                  <a:ext uri="{FF2B5EF4-FFF2-40B4-BE49-F238E27FC236}">
                    <a16:creationId xmlns:a16="http://schemas.microsoft.com/office/drawing/2014/main" id="{85C1AFCE-494F-5F1F-B285-0150440C366C}"/>
                  </a:ext>
                </a:extLst>
              </p14:cNvPr>
              <p14:cNvContentPartPr/>
              <p14:nvPr/>
            </p14:nvContentPartPr>
            <p14:xfrm>
              <a:off x="414229" y="2887838"/>
              <a:ext cx="1955880" cy="1571760"/>
            </p14:xfrm>
          </p:contentPart>
        </mc:Choice>
        <mc:Fallback xmlns="">
          <p:pic>
            <p:nvPicPr>
              <p:cNvPr id="41" name="Input penna 40">
                <a:extLst>
                  <a:ext uri="{FF2B5EF4-FFF2-40B4-BE49-F238E27FC236}">
                    <a16:creationId xmlns:a16="http://schemas.microsoft.com/office/drawing/2014/main" id="{85C1AFCE-494F-5F1F-B285-0150440C366C}"/>
                  </a:ext>
                </a:extLst>
              </p:cNvPr>
              <p:cNvPicPr/>
              <p:nvPr/>
            </p:nvPicPr>
            <p:blipFill>
              <a:blip r:embed="rId8"/>
              <a:stretch>
                <a:fillRect/>
              </a:stretch>
            </p:blipFill>
            <p:spPr>
              <a:xfrm>
                <a:off x="405229" y="2878838"/>
                <a:ext cx="1973520" cy="1589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3" name="Input penna 42">
                <a:extLst>
                  <a:ext uri="{FF2B5EF4-FFF2-40B4-BE49-F238E27FC236}">
                    <a16:creationId xmlns:a16="http://schemas.microsoft.com/office/drawing/2014/main" id="{A0321855-B78E-05AE-CD5F-1034C772B08C}"/>
                  </a:ext>
                </a:extLst>
              </p14:cNvPr>
              <p14:cNvContentPartPr/>
              <p14:nvPr/>
            </p14:nvContentPartPr>
            <p14:xfrm>
              <a:off x="10972309" y="5339078"/>
              <a:ext cx="360" cy="2160"/>
            </p14:xfrm>
          </p:contentPart>
        </mc:Choice>
        <mc:Fallback xmlns="">
          <p:pic>
            <p:nvPicPr>
              <p:cNvPr id="43" name="Input penna 42">
                <a:extLst>
                  <a:ext uri="{FF2B5EF4-FFF2-40B4-BE49-F238E27FC236}">
                    <a16:creationId xmlns:a16="http://schemas.microsoft.com/office/drawing/2014/main" id="{A0321855-B78E-05AE-CD5F-1034C772B08C}"/>
                  </a:ext>
                </a:extLst>
              </p:cNvPr>
              <p:cNvPicPr/>
              <p:nvPr/>
            </p:nvPicPr>
            <p:blipFill>
              <a:blip r:embed="rId10"/>
              <a:stretch>
                <a:fillRect/>
              </a:stretch>
            </p:blipFill>
            <p:spPr>
              <a:xfrm>
                <a:off x="10963669" y="5330078"/>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4" name="Input penna 43">
                <a:extLst>
                  <a:ext uri="{FF2B5EF4-FFF2-40B4-BE49-F238E27FC236}">
                    <a16:creationId xmlns:a16="http://schemas.microsoft.com/office/drawing/2014/main" id="{89AF6D11-F63F-8E25-2967-D4C251CAF42F}"/>
                  </a:ext>
                </a:extLst>
              </p14:cNvPr>
              <p14:cNvContentPartPr/>
              <p14:nvPr/>
            </p14:nvContentPartPr>
            <p14:xfrm>
              <a:off x="2367949" y="3136958"/>
              <a:ext cx="1979280" cy="1718280"/>
            </p14:xfrm>
          </p:contentPart>
        </mc:Choice>
        <mc:Fallback xmlns="">
          <p:pic>
            <p:nvPicPr>
              <p:cNvPr id="44" name="Input penna 43">
                <a:extLst>
                  <a:ext uri="{FF2B5EF4-FFF2-40B4-BE49-F238E27FC236}">
                    <a16:creationId xmlns:a16="http://schemas.microsoft.com/office/drawing/2014/main" id="{89AF6D11-F63F-8E25-2967-D4C251CAF42F}"/>
                  </a:ext>
                </a:extLst>
              </p:cNvPr>
              <p:cNvPicPr/>
              <p:nvPr/>
            </p:nvPicPr>
            <p:blipFill>
              <a:blip r:embed="rId12"/>
              <a:stretch>
                <a:fillRect/>
              </a:stretch>
            </p:blipFill>
            <p:spPr>
              <a:xfrm>
                <a:off x="2358949" y="3128318"/>
                <a:ext cx="1996920" cy="173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5" name="Input penna 44">
                <a:extLst>
                  <a:ext uri="{FF2B5EF4-FFF2-40B4-BE49-F238E27FC236}">
                    <a16:creationId xmlns:a16="http://schemas.microsoft.com/office/drawing/2014/main" id="{CECD9839-BC59-5E4B-8E01-FD449A92D8A8}"/>
                  </a:ext>
                </a:extLst>
              </p14:cNvPr>
              <p14:cNvContentPartPr/>
              <p14:nvPr/>
            </p14:nvContentPartPr>
            <p14:xfrm>
              <a:off x="1930189" y="4352678"/>
              <a:ext cx="2227320" cy="2156400"/>
            </p14:xfrm>
          </p:contentPart>
        </mc:Choice>
        <mc:Fallback xmlns="">
          <p:pic>
            <p:nvPicPr>
              <p:cNvPr id="45" name="Input penna 44">
                <a:extLst>
                  <a:ext uri="{FF2B5EF4-FFF2-40B4-BE49-F238E27FC236}">
                    <a16:creationId xmlns:a16="http://schemas.microsoft.com/office/drawing/2014/main" id="{CECD9839-BC59-5E4B-8E01-FD449A92D8A8}"/>
                  </a:ext>
                </a:extLst>
              </p:cNvPr>
              <p:cNvPicPr/>
              <p:nvPr/>
            </p:nvPicPr>
            <p:blipFill>
              <a:blip r:embed="rId14"/>
              <a:stretch>
                <a:fillRect/>
              </a:stretch>
            </p:blipFill>
            <p:spPr>
              <a:xfrm>
                <a:off x="1921549" y="4343678"/>
                <a:ext cx="2244960" cy="2174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6" name="Input penna 45">
                <a:extLst>
                  <a:ext uri="{FF2B5EF4-FFF2-40B4-BE49-F238E27FC236}">
                    <a16:creationId xmlns:a16="http://schemas.microsoft.com/office/drawing/2014/main" id="{6C01B793-CBD8-8C1C-DACB-47B1D85AAB90}"/>
                  </a:ext>
                </a:extLst>
              </p14:cNvPr>
              <p14:cNvContentPartPr/>
              <p14:nvPr/>
            </p14:nvContentPartPr>
            <p14:xfrm>
              <a:off x="485869" y="4281038"/>
              <a:ext cx="1938600" cy="1621440"/>
            </p14:xfrm>
          </p:contentPart>
        </mc:Choice>
        <mc:Fallback xmlns="">
          <p:pic>
            <p:nvPicPr>
              <p:cNvPr id="46" name="Input penna 45">
                <a:extLst>
                  <a:ext uri="{FF2B5EF4-FFF2-40B4-BE49-F238E27FC236}">
                    <a16:creationId xmlns:a16="http://schemas.microsoft.com/office/drawing/2014/main" id="{6C01B793-CBD8-8C1C-DACB-47B1D85AAB90}"/>
                  </a:ext>
                </a:extLst>
              </p:cNvPr>
              <p:cNvPicPr/>
              <p:nvPr/>
            </p:nvPicPr>
            <p:blipFill>
              <a:blip r:embed="rId16"/>
              <a:stretch>
                <a:fillRect/>
              </a:stretch>
            </p:blipFill>
            <p:spPr>
              <a:xfrm>
                <a:off x="476869" y="4272038"/>
                <a:ext cx="1956240" cy="1639080"/>
              </a:xfrm>
              <a:prstGeom prst="rect">
                <a:avLst/>
              </a:prstGeom>
            </p:spPr>
          </p:pic>
        </mc:Fallback>
      </mc:AlternateContent>
      <p:pic>
        <p:nvPicPr>
          <p:cNvPr id="65" name="Immagine 64" descr="\documentclass{article}&#10;\usepackage{amsmath,amssymb}&#10;\pagestyle{empty}&#10;&#10;&#10;\begin{document}&#10;\noindent&#10;$\Longrightarrow P\simeq P^\prime$&#10;&#10;&#10;\end{document}" title="IguanaTex Bitmap Display">
            <a:extLst>
              <a:ext uri="{FF2B5EF4-FFF2-40B4-BE49-F238E27FC236}">
                <a16:creationId xmlns:a16="http://schemas.microsoft.com/office/drawing/2014/main" id="{FC8A1FA4-EC8C-8BE2-D9BF-7EB681E23ADD}"/>
              </a:ext>
            </a:extLst>
          </p:cNvPr>
          <p:cNvPicPr>
            <a:picLocks noChangeAspect="1"/>
          </p:cNvPicPr>
          <p:nvPr>
            <p:custDataLst>
              <p:tags r:id="rId2"/>
            </p:custDataLst>
          </p:nvPr>
        </p:nvPicPr>
        <p:blipFill>
          <a:blip r:embed="rId17"/>
          <a:stretch>
            <a:fillRect/>
          </a:stretch>
        </p:blipFill>
        <p:spPr>
          <a:xfrm>
            <a:off x="1199654" y="1668850"/>
            <a:ext cx="1249524" cy="198095"/>
          </a:xfrm>
          <a:prstGeom prst="rect">
            <a:avLst/>
          </a:prstGeom>
        </p:spPr>
      </p:pic>
      <p:sp>
        <p:nvSpPr>
          <p:cNvPr id="3" name="TextBox 2">
            <a:extLst>
              <a:ext uri="{FF2B5EF4-FFF2-40B4-BE49-F238E27FC236}">
                <a16:creationId xmlns:a16="http://schemas.microsoft.com/office/drawing/2014/main" id="{D94DEB3D-174A-7517-5FCF-9B2110F28A09}"/>
              </a:ext>
            </a:extLst>
          </p:cNvPr>
          <p:cNvSpPr txBox="1"/>
          <p:nvPr/>
        </p:nvSpPr>
        <p:spPr>
          <a:xfrm>
            <a:off x="6868815" y="6337588"/>
            <a:ext cx="5512524" cy="369332"/>
          </a:xfrm>
          <a:prstGeom prst="rect">
            <a:avLst/>
          </a:prstGeom>
          <a:noFill/>
        </p:spPr>
        <p:txBody>
          <a:bodyPr wrap="square">
            <a:spAutoFit/>
          </a:bodyPr>
          <a:lstStyle/>
          <a:p>
            <a:r>
              <a:rPr lang="en-GB" dirty="0">
                <a:hlinkClick r:id="rId18"/>
              </a:rPr>
              <a:t>R. Spekkens | PIRSA</a:t>
            </a:r>
            <a:endParaRPr lang="en-GB" dirty="0"/>
          </a:p>
        </p:txBody>
      </p:sp>
    </p:spTree>
    <p:extLst>
      <p:ext uri="{BB962C8B-B14F-4D97-AF65-F5344CB8AC3E}">
        <p14:creationId xmlns:p14="http://schemas.microsoft.com/office/powerpoint/2010/main" val="242545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drawProgress</p:attrName>
                                        </p:attrNameLst>
                                      </p:cBhvr>
                                      <p:tavLst>
                                        <p:tav tm="0">
                                          <p:val>
                                            <p:fltVal val="0"/>
                                          </p:val>
                                        </p:tav>
                                        <p:tav tm="100000">
                                          <p:val>
                                            <p:fltVal val="1"/>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3"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300" fill="hold"/>
                                        <p:tgtEl>
                                          <p:spTgt spid="44"/>
                                        </p:tgtEl>
                                        <p:attrNameLst>
                                          <p:attrName>drawProgress</p:attrName>
                                        </p:attrNameLst>
                                      </p:cBhvr>
                                      <p:tavLst>
                                        <p:tav tm="0">
                                          <p:val>
                                            <p:fltVal val="0"/>
                                          </p:val>
                                        </p:tav>
                                        <p:tav tm="100000">
                                          <p:val>
                                            <p:fltVal val="1"/>
                                          </p:val>
                                        </p:tav>
                                      </p:tavLst>
                                    </p:anim>
                                  </p:childTnLst>
                                </p:cTn>
                              </p:par>
                              <p:par>
                                <p:cTn id="23" presetID="63"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300" fill="hold"/>
                                        <p:tgtEl>
                                          <p:spTgt spid="45"/>
                                        </p:tgtEl>
                                        <p:attrNameLst>
                                          <p:attrName>drawProgress</p:attrName>
                                        </p:attrNameLst>
                                      </p:cBhvr>
                                      <p:tavLst>
                                        <p:tav tm="0">
                                          <p:val>
                                            <p:fltVal val="0"/>
                                          </p:val>
                                        </p:tav>
                                        <p:tav tm="100000">
                                          <p:val>
                                            <p:fltVal val="1"/>
                                          </p:val>
                                        </p:tav>
                                      </p:tavLst>
                                    </p:anim>
                                  </p:childTnLst>
                                </p:cTn>
                              </p:par>
                              <p:par>
                                <p:cTn id="26" presetID="63" presetClass="entr" presetSubtype="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300" fill="hold"/>
                                        <p:tgtEl>
                                          <p:spTgt spid="46"/>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E6"/>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5C6A80E-BE48-840C-4BC8-023B9CD89A42}"/>
              </a:ext>
            </a:extLst>
          </p:cNvPr>
          <p:cNvPicPr>
            <a:picLocks noChangeAspect="1"/>
          </p:cNvPicPr>
          <p:nvPr/>
        </p:nvPicPr>
        <p:blipFill>
          <a:blip r:embed="rId4"/>
          <a:stretch>
            <a:fillRect/>
          </a:stretch>
        </p:blipFill>
        <p:spPr>
          <a:xfrm>
            <a:off x="0" y="348922"/>
            <a:ext cx="9144000" cy="6357998"/>
          </a:xfrm>
          <a:prstGeom prst="rect">
            <a:avLst/>
          </a:prstGeom>
        </p:spPr>
      </p:pic>
      <p:sp>
        <p:nvSpPr>
          <p:cNvPr id="26" name="CasellaDiTesto 25">
            <a:extLst>
              <a:ext uri="{FF2B5EF4-FFF2-40B4-BE49-F238E27FC236}">
                <a16:creationId xmlns:a16="http://schemas.microsoft.com/office/drawing/2014/main" id="{53263C07-C9B1-1560-83AC-A56AB6C1B4AC}"/>
              </a:ext>
            </a:extLst>
          </p:cNvPr>
          <p:cNvSpPr txBox="1"/>
          <p:nvPr/>
        </p:nvSpPr>
        <p:spPr>
          <a:xfrm>
            <a:off x="209819" y="304472"/>
            <a:ext cx="3051220" cy="369332"/>
          </a:xfrm>
          <a:prstGeom prst="rect">
            <a:avLst/>
          </a:prstGeom>
          <a:noFill/>
        </p:spPr>
        <p:txBody>
          <a:bodyPr wrap="none" rtlCol="0">
            <a:spAutoFit/>
          </a:bodyPr>
          <a:lstStyle/>
          <a:p>
            <a:r>
              <a:rPr lang="it-IT" dirty="0" err="1">
                <a:solidFill>
                  <a:schemeClr val="bg1"/>
                </a:solidFill>
              </a:rPr>
              <a:t>Example</a:t>
            </a:r>
            <a:r>
              <a:rPr lang="it-IT" dirty="0">
                <a:solidFill>
                  <a:schemeClr val="bg1"/>
                </a:solidFill>
              </a:rPr>
              <a:t> from quantum theory</a:t>
            </a:r>
            <a:endParaRPr lang="en-GB" dirty="0">
              <a:solidFill>
                <a:schemeClr val="bg1"/>
              </a:solidFill>
            </a:endParaRPr>
          </a:p>
        </p:txBody>
      </p:sp>
      <p:pic>
        <p:nvPicPr>
          <p:cNvPr id="28" name="Immagine 27" descr="\documentclass{article}&#10;\usepackage{amsmath,amssymb}&#10;\pagestyle{empty}&#10;&#10;&#10;\begin{document}&#10;\noindent&#10;$\frac12 I=\frac 12 |0\rangle\langle 0|+\frac 12 |1\rangle\langle 1|$&#10;&#10;&#10;\end{document}" title="IguanaTex Bitmap Display">
            <a:extLst>
              <a:ext uri="{FF2B5EF4-FFF2-40B4-BE49-F238E27FC236}">
                <a16:creationId xmlns:a16="http://schemas.microsoft.com/office/drawing/2014/main" id="{71E30B1C-EA3F-06EF-46F3-96C94EF795EA}"/>
              </a:ext>
            </a:extLst>
          </p:cNvPr>
          <p:cNvPicPr>
            <a:picLocks noChangeAspect="1"/>
          </p:cNvPicPr>
          <p:nvPr>
            <p:custDataLst>
              <p:tags r:id="rId1"/>
            </p:custDataLst>
          </p:nvPr>
        </p:nvPicPr>
        <p:blipFill>
          <a:blip r:embed="rId5"/>
          <a:stretch>
            <a:fillRect/>
          </a:stretch>
        </p:blipFill>
        <p:spPr>
          <a:xfrm>
            <a:off x="1430365" y="2039658"/>
            <a:ext cx="2384762" cy="304762"/>
          </a:xfrm>
          <a:prstGeom prst="rect">
            <a:avLst/>
          </a:prstGeom>
        </p:spPr>
      </p:pic>
      <p:pic>
        <p:nvPicPr>
          <p:cNvPr id="31" name="Immagine 30" descr="\documentclass{article}&#10;\usepackage{amsmath,amssymb}&#10;\pagestyle{empty}&#10;&#10;&#10;\begin{document}&#10;\noindent&#10;$\frac12 I=\frac 12 |+\rangle\langle +|+\frac 12 |-\rangle\langle -|$&#10;&#10;&#10;\end{document}" title="IguanaTex Bitmap Display">
            <a:extLst>
              <a:ext uri="{FF2B5EF4-FFF2-40B4-BE49-F238E27FC236}">
                <a16:creationId xmlns:a16="http://schemas.microsoft.com/office/drawing/2014/main" id="{9C926699-CCAC-CF65-664C-3E5BABA71A8F}"/>
              </a:ext>
            </a:extLst>
          </p:cNvPr>
          <p:cNvPicPr>
            <a:picLocks noChangeAspect="1"/>
          </p:cNvPicPr>
          <p:nvPr>
            <p:custDataLst>
              <p:tags r:id="rId2"/>
            </p:custDataLst>
          </p:nvPr>
        </p:nvPicPr>
        <p:blipFill>
          <a:blip r:embed="rId6"/>
          <a:stretch>
            <a:fillRect/>
          </a:stretch>
        </p:blipFill>
        <p:spPr>
          <a:xfrm>
            <a:off x="105861" y="1455189"/>
            <a:ext cx="2665144" cy="304762"/>
          </a:xfrm>
          <a:prstGeom prst="rect">
            <a:avLst/>
          </a:prstGeom>
        </p:spPr>
      </p:pic>
      <mc:AlternateContent xmlns:mc="http://schemas.openxmlformats.org/markup-compatibility/2006" xmlns:p14="http://schemas.microsoft.com/office/powerpoint/2010/main">
        <mc:Choice Requires="p14">
          <p:contentPart p14:bwMode="auto" r:id="rId7">
            <p14:nvContentPartPr>
              <p14:cNvPr id="41" name="Input penna 40">
                <a:extLst>
                  <a:ext uri="{FF2B5EF4-FFF2-40B4-BE49-F238E27FC236}">
                    <a16:creationId xmlns:a16="http://schemas.microsoft.com/office/drawing/2014/main" id="{85C1AFCE-494F-5F1F-B285-0150440C366C}"/>
                  </a:ext>
                </a:extLst>
              </p14:cNvPr>
              <p14:cNvContentPartPr/>
              <p14:nvPr/>
            </p14:nvContentPartPr>
            <p14:xfrm>
              <a:off x="414229" y="2887838"/>
              <a:ext cx="1955880" cy="1571760"/>
            </p14:xfrm>
          </p:contentPart>
        </mc:Choice>
        <mc:Fallback xmlns="">
          <p:pic>
            <p:nvPicPr>
              <p:cNvPr id="41" name="Input penna 40">
                <a:extLst>
                  <a:ext uri="{FF2B5EF4-FFF2-40B4-BE49-F238E27FC236}">
                    <a16:creationId xmlns:a16="http://schemas.microsoft.com/office/drawing/2014/main" id="{85C1AFCE-494F-5F1F-B285-0150440C366C}"/>
                  </a:ext>
                </a:extLst>
              </p:cNvPr>
              <p:cNvPicPr/>
              <p:nvPr/>
            </p:nvPicPr>
            <p:blipFill>
              <a:blip r:embed="rId8"/>
              <a:stretch>
                <a:fillRect/>
              </a:stretch>
            </p:blipFill>
            <p:spPr>
              <a:xfrm>
                <a:off x="405229" y="2878838"/>
                <a:ext cx="1973520" cy="1589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3" name="Input penna 42">
                <a:extLst>
                  <a:ext uri="{FF2B5EF4-FFF2-40B4-BE49-F238E27FC236}">
                    <a16:creationId xmlns:a16="http://schemas.microsoft.com/office/drawing/2014/main" id="{A0321855-B78E-05AE-CD5F-1034C772B08C}"/>
                  </a:ext>
                </a:extLst>
              </p14:cNvPr>
              <p14:cNvContentPartPr/>
              <p14:nvPr/>
            </p14:nvContentPartPr>
            <p14:xfrm>
              <a:off x="10972309" y="5339078"/>
              <a:ext cx="360" cy="2160"/>
            </p14:xfrm>
          </p:contentPart>
        </mc:Choice>
        <mc:Fallback xmlns="">
          <p:pic>
            <p:nvPicPr>
              <p:cNvPr id="43" name="Input penna 42">
                <a:extLst>
                  <a:ext uri="{FF2B5EF4-FFF2-40B4-BE49-F238E27FC236}">
                    <a16:creationId xmlns:a16="http://schemas.microsoft.com/office/drawing/2014/main" id="{A0321855-B78E-05AE-CD5F-1034C772B08C}"/>
                  </a:ext>
                </a:extLst>
              </p:cNvPr>
              <p:cNvPicPr/>
              <p:nvPr/>
            </p:nvPicPr>
            <p:blipFill>
              <a:blip r:embed="rId10"/>
              <a:stretch>
                <a:fillRect/>
              </a:stretch>
            </p:blipFill>
            <p:spPr>
              <a:xfrm>
                <a:off x="10963669" y="5330078"/>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4" name="Input penna 43">
                <a:extLst>
                  <a:ext uri="{FF2B5EF4-FFF2-40B4-BE49-F238E27FC236}">
                    <a16:creationId xmlns:a16="http://schemas.microsoft.com/office/drawing/2014/main" id="{89AF6D11-F63F-8E25-2967-D4C251CAF42F}"/>
                  </a:ext>
                </a:extLst>
              </p14:cNvPr>
              <p14:cNvContentPartPr/>
              <p14:nvPr/>
            </p14:nvContentPartPr>
            <p14:xfrm>
              <a:off x="2367949" y="3136958"/>
              <a:ext cx="1979280" cy="1718280"/>
            </p14:xfrm>
          </p:contentPart>
        </mc:Choice>
        <mc:Fallback xmlns="">
          <p:pic>
            <p:nvPicPr>
              <p:cNvPr id="44" name="Input penna 43">
                <a:extLst>
                  <a:ext uri="{FF2B5EF4-FFF2-40B4-BE49-F238E27FC236}">
                    <a16:creationId xmlns:a16="http://schemas.microsoft.com/office/drawing/2014/main" id="{89AF6D11-F63F-8E25-2967-D4C251CAF42F}"/>
                  </a:ext>
                </a:extLst>
              </p:cNvPr>
              <p:cNvPicPr/>
              <p:nvPr/>
            </p:nvPicPr>
            <p:blipFill>
              <a:blip r:embed="rId12"/>
              <a:stretch>
                <a:fillRect/>
              </a:stretch>
            </p:blipFill>
            <p:spPr>
              <a:xfrm>
                <a:off x="2358949" y="3128318"/>
                <a:ext cx="1996920" cy="173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5" name="Input penna 44">
                <a:extLst>
                  <a:ext uri="{FF2B5EF4-FFF2-40B4-BE49-F238E27FC236}">
                    <a16:creationId xmlns:a16="http://schemas.microsoft.com/office/drawing/2014/main" id="{CECD9839-BC59-5E4B-8E01-FD449A92D8A8}"/>
                  </a:ext>
                </a:extLst>
              </p14:cNvPr>
              <p14:cNvContentPartPr/>
              <p14:nvPr/>
            </p14:nvContentPartPr>
            <p14:xfrm>
              <a:off x="2042848" y="4352678"/>
              <a:ext cx="2227320" cy="2156400"/>
            </p14:xfrm>
          </p:contentPart>
        </mc:Choice>
        <mc:Fallback xmlns="">
          <p:pic>
            <p:nvPicPr>
              <p:cNvPr id="45" name="Input penna 44">
                <a:extLst>
                  <a:ext uri="{FF2B5EF4-FFF2-40B4-BE49-F238E27FC236}">
                    <a16:creationId xmlns:a16="http://schemas.microsoft.com/office/drawing/2014/main" id="{CECD9839-BC59-5E4B-8E01-FD449A92D8A8}"/>
                  </a:ext>
                </a:extLst>
              </p:cNvPr>
              <p:cNvPicPr/>
              <p:nvPr/>
            </p:nvPicPr>
            <p:blipFill>
              <a:blip r:embed="rId14"/>
              <a:stretch>
                <a:fillRect/>
              </a:stretch>
            </p:blipFill>
            <p:spPr>
              <a:xfrm>
                <a:off x="2034208" y="4343678"/>
                <a:ext cx="2244960" cy="2174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6" name="Input penna 45">
                <a:extLst>
                  <a:ext uri="{FF2B5EF4-FFF2-40B4-BE49-F238E27FC236}">
                    <a16:creationId xmlns:a16="http://schemas.microsoft.com/office/drawing/2014/main" id="{6C01B793-CBD8-8C1C-DACB-47B1D85AAB90}"/>
                  </a:ext>
                </a:extLst>
              </p14:cNvPr>
              <p14:cNvContentPartPr/>
              <p14:nvPr/>
            </p14:nvContentPartPr>
            <p14:xfrm>
              <a:off x="485869" y="4281038"/>
              <a:ext cx="1938600" cy="1621440"/>
            </p14:xfrm>
          </p:contentPart>
        </mc:Choice>
        <mc:Fallback xmlns="">
          <p:pic>
            <p:nvPicPr>
              <p:cNvPr id="46" name="Input penna 45">
                <a:extLst>
                  <a:ext uri="{FF2B5EF4-FFF2-40B4-BE49-F238E27FC236}">
                    <a16:creationId xmlns:a16="http://schemas.microsoft.com/office/drawing/2014/main" id="{6C01B793-CBD8-8C1C-DACB-47B1D85AAB90}"/>
                  </a:ext>
                </a:extLst>
              </p:cNvPr>
              <p:cNvPicPr/>
              <p:nvPr/>
            </p:nvPicPr>
            <p:blipFill>
              <a:blip r:embed="rId16"/>
              <a:stretch>
                <a:fillRect/>
              </a:stretch>
            </p:blipFill>
            <p:spPr>
              <a:xfrm>
                <a:off x="476869" y="4272038"/>
                <a:ext cx="1956240" cy="1639080"/>
              </a:xfrm>
              <a:prstGeom prst="rect">
                <a:avLst/>
              </a:prstGeom>
            </p:spPr>
          </p:pic>
        </mc:Fallback>
      </mc:AlternateContent>
      <p:grpSp>
        <p:nvGrpSpPr>
          <p:cNvPr id="49" name="Gruppo 48">
            <a:extLst>
              <a:ext uri="{FF2B5EF4-FFF2-40B4-BE49-F238E27FC236}">
                <a16:creationId xmlns:a16="http://schemas.microsoft.com/office/drawing/2014/main" id="{063A43A2-2C7D-8346-E97B-E19A6527AD89}"/>
              </a:ext>
            </a:extLst>
          </p:cNvPr>
          <p:cNvGrpSpPr/>
          <p:nvPr/>
        </p:nvGrpSpPr>
        <p:grpSpPr>
          <a:xfrm>
            <a:off x="1485589" y="2234078"/>
            <a:ext cx="249840" cy="925920"/>
            <a:chOff x="1485589" y="2234078"/>
            <a:chExt cx="249840" cy="925920"/>
          </a:xfrm>
        </p:grpSpPr>
        <mc:AlternateContent xmlns:mc="http://schemas.openxmlformats.org/markup-compatibility/2006" xmlns:p14="http://schemas.microsoft.com/office/powerpoint/2010/main">
          <mc:Choice Requires="p14">
            <p:contentPart p14:bwMode="auto" r:id="rId17">
              <p14:nvContentPartPr>
                <p14:cNvPr id="47" name="Input penna 46">
                  <a:extLst>
                    <a:ext uri="{FF2B5EF4-FFF2-40B4-BE49-F238E27FC236}">
                      <a16:creationId xmlns:a16="http://schemas.microsoft.com/office/drawing/2014/main" id="{7301730B-C538-48EF-B6CC-4A2C5A211AD1}"/>
                    </a:ext>
                  </a:extLst>
                </p14:cNvPr>
                <p14:cNvContentPartPr/>
                <p14:nvPr/>
              </p14:nvContentPartPr>
              <p14:xfrm>
                <a:off x="1506109" y="2234078"/>
                <a:ext cx="229320" cy="919080"/>
              </p14:xfrm>
            </p:contentPart>
          </mc:Choice>
          <mc:Fallback xmlns="">
            <p:pic>
              <p:nvPicPr>
                <p:cNvPr id="47" name="Input penna 46">
                  <a:extLst>
                    <a:ext uri="{FF2B5EF4-FFF2-40B4-BE49-F238E27FC236}">
                      <a16:creationId xmlns:a16="http://schemas.microsoft.com/office/drawing/2014/main" id="{7301730B-C538-48EF-B6CC-4A2C5A211AD1}"/>
                    </a:ext>
                  </a:extLst>
                </p:cNvPr>
                <p:cNvPicPr/>
                <p:nvPr/>
              </p:nvPicPr>
              <p:blipFill>
                <a:blip r:embed="rId18"/>
                <a:stretch>
                  <a:fillRect/>
                </a:stretch>
              </p:blipFill>
              <p:spPr>
                <a:xfrm>
                  <a:off x="1497469" y="2225078"/>
                  <a:ext cx="246960" cy="936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8" name="Input penna 47">
                  <a:extLst>
                    <a:ext uri="{FF2B5EF4-FFF2-40B4-BE49-F238E27FC236}">
                      <a16:creationId xmlns:a16="http://schemas.microsoft.com/office/drawing/2014/main" id="{CE6F8EC8-3499-C953-F8BB-604E5491346E}"/>
                    </a:ext>
                  </a:extLst>
                </p14:cNvPr>
                <p14:cNvContentPartPr/>
                <p14:nvPr/>
              </p14:nvContentPartPr>
              <p14:xfrm>
                <a:off x="1485589" y="3034358"/>
                <a:ext cx="159840" cy="125640"/>
              </p14:xfrm>
            </p:contentPart>
          </mc:Choice>
          <mc:Fallback xmlns="">
            <p:pic>
              <p:nvPicPr>
                <p:cNvPr id="48" name="Input penna 47">
                  <a:extLst>
                    <a:ext uri="{FF2B5EF4-FFF2-40B4-BE49-F238E27FC236}">
                      <a16:creationId xmlns:a16="http://schemas.microsoft.com/office/drawing/2014/main" id="{CE6F8EC8-3499-C953-F8BB-604E5491346E}"/>
                    </a:ext>
                  </a:extLst>
                </p:cNvPr>
                <p:cNvPicPr/>
                <p:nvPr/>
              </p:nvPicPr>
              <p:blipFill>
                <a:blip r:embed="rId20"/>
                <a:stretch>
                  <a:fillRect/>
                </a:stretch>
              </p:blipFill>
              <p:spPr>
                <a:xfrm>
                  <a:off x="1476949" y="3025358"/>
                  <a:ext cx="177480" cy="143280"/>
                </a:xfrm>
                <a:prstGeom prst="rect">
                  <a:avLst/>
                </a:prstGeom>
              </p:spPr>
            </p:pic>
          </mc:Fallback>
        </mc:AlternateContent>
      </p:grpSp>
      <p:grpSp>
        <p:nvGrpSpPr>
          <p:cNvPr id="52" name="Gruppo 51">
            <a:extLst>
              <a:ext uri="{FF2B5EF4-FFF2-40B4-BE49-F238E27FC236}">
                <a16:creationId xmlns:a16="http://schemas.microsoft.com/office/drawing/2014/main" id="{348EC07D-F900-C751-CA4D-E31E49F28CDE}"/>
              </a:ext>
            </a:extLst>
          </p:cNvPr>
          <p:cNvGrpSpPr/>
          <p:nvPr/>
        </p:nvGrpSpPr>
        <p:grpSpPr>
          <a:xfrm>
            <a:off x="289309" y="1735118"/>
            <a:ext cx="454680" cy="2218320"/>
            <a:chOff x="289309" y="1735118"/>
            <a:chExt cx="454680" cy="2218320"/>
          </a:xfrm>
        </p:grpSpPr>
        <mc:AlternateContent xmlns:mc="http://schemas.openxmlformats.org/markup-compatibility/2006" xmlns:p14="http://schemas.microsoft.com/office/powerpoint/2010/main">
          <mc:Choice Requires="p14">
            <p:contentPart p14:bwMode="auto" r:id="rId21">
              <p14:nvContentPartPr>
                <p14:cNvPr id="50" name="Input penna 49">
                  <a:extLst>
                    <a:ext uri="{FF2B5EF4-FFF2-40B4-BE49-F238E27FC236}">
                      <a16:creationId xmlns:a16="http://schemas.microsoft.com/office/drawing/2014/main" id="{8201EC08-76E7-91BD-BA37-2C1EC45F5EEE}"/>
                    </a:ext>
                  </a:extLst>
                </p14:cNvPr>
                <p14:cNvContentPartPr/>
                <p14:nvPr/>
              </p14:nvContentPartPr>
              <p14:xfrm>
                <a:off x="289309" y="1735118"/>
                <a:ext cx="417240" cy="2161440"/>
              </p14:xfrm>
            </p:contentPart>
          </mc:Choice>
          <mc:Fallback xmlns="">
            <p:pic>
              <p:nvPicPr>
                <p:cNvPr id="50" name="Input penna 49">
                  <a:extLst>
                    <a:ext uri="{FF2B5EF4-FFF2-40B4-BE49-F238E27FC236}">
                      <a16:creationId xmlns:a16="http://schemas.microsoft.com/office/drawing/2014/main" id="{8201EC08-76E7-91BD-BA37-2C1EC45F5EEE}"/>
                    </a:ext>
                  </a:extLst>
                </p:cNvPr>
                <p:cNvPicPr/>
                <p:nvPr/>
              </p:nvPicPr>
              <p:blipFill>
                <a:blip r:embed="rId22"/>
                <a:stretch>
                  <a:fillRect/>
                </a:stretch>
              </p:blipFill>
              <p:spPr>
                <a:xfrm>
                  <a:off x="280309" y="1726478"/>
                  <a:ext cx="434880" cy="2179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 name="Input penna 50">
                  <a:extLst>
                    <a:ext uri="{FF2B5EF4-FFF2-40B4-BE49-F238E27FC236}">
                      <a16:creationId xmlns:a16="http://schemas.microsoft.com/office/drawing/2014/main" id="{A5C182C2-4A3B-1381-E1D3-E78C2AD8873E}"/>
                    </a:ext>
                  </a:extLst>
                </p14:cNvPr>
                <p14:cNvContentPartPr/>
                <p14:nvPr/>
              </p14:nvContentPartPr>
              <p14:xfrm>
                <a:off x="492709" y="3698918"/>
                <a:ext cx="251280" cy="254520"/>
              </p14:xfrm>
            </p:contentPart>
          </mc:Choice>
          <mc:Fallback xmlns="">
            <p:pic>
              <p:nvPicPr>
                <p:cNvPr id="51" name="Input penna 50">
                  <a:extLst>
                    <a:ext uri="{FF2B5EF4-FFF2-40B4-BE49-F238E27FC236}">
                      <a16:creationId xmlns:a16="http://schemas.microsoft.com/office/drawing/2014/main" id="{A5C182C2-4A3B-1381-E1D3-E78C2AD8873E}"/>
                    </a:ext>
                  </a:extLst>
                </p:cNvPr>
                <p:cNvPicPr/>
                <p:nvPr/>
              </p:nvPicPr>
              <p:blipFill>
                <a:blip r:embed="rId24"/>
                <a:stretch>
                  <a:fillRect/>
                </a:stretch>
              </p:blipFill>
              <p:spPr>
                <a:xfrm>
                  <a:off x="484069" y="3689918"/>
                  <a:ext cx="268920" cy="272160"/>
                </a:xfrm>
                <a:prstGeom prst="rect">
                  <a:avLst/>
                </a:prstGeom>
              </p:spPr>
            </p:pic>
          </mc:Fallback>
        </mc:AlternateContent>
      </p:grpSp>
    </p:spTree>
    <p:extLst>
      <p:ext uri="{BB962C8B-B14F-4D97-AF65-F5344CB8AC3E}">
        <p14:creationId xmlns:p14="http://schemas.microsoft.com/office/powerpoint/2010/main" val="389303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E6"/>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5C6A80E-BE48-840C-4BC8-023B9CD89A42}"/>
              </a:ext>
            </a:extLst>
          </p:cNvPr>
          <p:cNvPicPr>
            <a:picLocks noChangeAspect="1"/>
          </p:cNvPicPr>
          <p:nvPr/>
        </p:nvPicPr>
        <p:blipFill>
          <a:blip r:embed="rId2"/>
          <a:stretch>
            <a:fillRect/>
          </a:stretch>
        </p:blipFill>
        <p:spPr>
          <a:xfrm>
            <a:off x="0" y="348509"/>
            <a:ext cx="9144000" cy="6357998"/>
          </a:xfrm>
          <a:prstGeom prst="rect">
            <a:avLst/>
          </a:prstGeom>
        </p:spPr>
      </p:pic>
      <mc:AlternateContent xmlns:mc="http://schemas.openxmlformats.org/markup-compatibility/2006" xmlns:p14="http://schemas.microsoft.com/office/powerpoint/2010/main">
        <mc:Choice Requires="p14">
          <p:contentPart p14:bwMode="auto" r:id="rId3">
            <p14:nvContentPartPr>
              <p14:cNvPr id="41" name="Input penna 40">
                <a:extLst>
                  <a:ext uri="{FF2B5EF4-FFF2-40B4-BE49-F238E27FC236}">
                    <a16:creationId xmlns:a16="http://schemas.microsoft.com/office/drawing/2014/main" id="{85C1AFCE-494F-5F1F-B285-0150440C366C}"/>
                  </a:ext>
                </a:extLst>
              </p14:cNvPr>
              <p14:cNvContentPartPr/>
              <p14:nvPr/>
            </p14:nvContentPartPr>
            <p14:xfrm>
              <a:off x="414229" y="2887838"/>
              <a:ext cx="1955880" cy="1571760"/>
            </p14:xfrm>
          </p:contentPart>
        </mc:Choice>
        <mc:Fallback xmlns="">
          <p:pic>
            <p:nvPicPr>
              <p:cNvPr id="41" name="Input penna 40">
                <a:extLst>
                  <a:ext uri="{FF2B5EF4-FFF2-40B4-BE49-F238E27FC236}">
                    <a16:creationId xmlns:a16="http://schemas.microsoft.com/office/drawing/2014/main" id="{85C1AFCE-494F-5F1F-B285-0150440C366C}"/>
                  </a:ext>
                </a:extLst>
              </p:cNvPr>
              <p:cNvPicPr/>
              <p:nvPr/>
            </p:nvPicPr>
            <p:blipFill>
              <a:blip r:embed="rId4"/>
              <a:stretch>
                <a:fillRect/>
              </a:stretch>
            </p:blipFill>
            <p:spPr>
              <a:xfrm>
                <a:off x="405229" y="2878838"/>
                <a:ext cx="1973520" cy="158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3" name="Input penna 42">
                <a:extLst>
                  <a:ext uri="{FF2B5EF4-FFF2-40B4-BE49-F238E27FC236}">
                    <a16:creationId xmlns:a16="http://schemas.microsoft.com/office/drawing/2014/main" id="{A0321855-B78E-05AE-CD5F-1034C772B08C}"/>
                  </a:ext>
                </a:extLst>
              </p14:cNvPr>
              <p14:cNvContentPartPr/>
              <p14:nvPr/>
            </p14:nvContentPartPr>
            <p14:xfrm>
              <a:off x="10972309" y="5339078"/>
              <a:ext cx="360" cy="2160"/>
            </p14:xfrm>
          </p:contentPart>
        </mc:Choice>
        <mc:Fallback xmlns="">
          <p:pic>
            <p:nvPicPr>
              <p:cNvPr id="43" name="Input penna 42">
                <a:extLst>
                  <a:ext uri="{FF2B5EF4-FFF2-40B4-BE49-F238E27FC236}">
                    <a16:creationId xmlns:a16="http://schemas.microsoft.com/office/drawing/2014/main" id="{A0321855-B78E-05AE-CD5F-1034C772B08C}"/>
                  </a:ext>
                </a:extLst>
              </p:cNvPr>
              <p:cNvPicPr/>
              <p:nvPr/>
            </p:nvPicPr>
            <p:blipFill>
              <a:blip r:embed="rId6"/>
              <a:stretch>
                <a:fillRect/>
              </a:stretch>
            </p:blipFill>
            <p:spPr>
              <a:xfrm>
                <a:off x="10963669" y="5330078"/>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 name="Input penna 43">
                <a:extLst>
                  <a:ext uri="{FF2B5EF4-FFF2-40B4-BE49-F238E27FC236}">
                    <a16:creationId xmlns:a16="http://schemas.microsoft.com/office/drawing/2014/main" id="{89AF6D11-F63F-8E25-2967-D4C251CAF42F}"/>
                  </a:ext>
                </a:extLst>
              </p14:cNvPr>
              <p14:cNvContentPartPr/>
              <p14:nvPr/>
            </p14:nvContentPartPr>
            <p14:xfrm>
              <a:off x="2367949" y="3136958"/>
              <a:ext cx="1979280" cy="1718280"/>
            </p14:xfrm>
          </p:contentPart>
        </mc:Choice>
        <mc:Fallback xmlns="">
          <p:pic>
            <p:nvPicPr>
              <p:cNvPr id="44" name="Input penna 43">
                <a:extLst>
                  <a:ext uri="{FF2B5EF4-FFF2-40B4-BE49-F238E27FC236}">
                    <a16:creationId xmlns:a16="http://schemas.microsoft.com/office/drawing/2014/main" id="{89AF6D11-F63F-8E25-2967-D4C251CAF42F}"/>
                  </a:ext>
                </a:extLst>
              </p:cNvPr>
              <p:cNvPicPr/>
              <p:nvPr/>
            </p:nvPicPr>
            <p:blipFill>
              <a:blip r:embed="rId8"/>
              <a:stretch>
                <a:fillRect/>
              </a:stretch>
            </p:blipFill>
            <p:spPr>
              <a:xfrm>
                <a:off x="2358949" y="3128318"/>
                <a:ext cx="1996920" cy="1735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5" name="Input penna 44">
                <a:extLst>
                  <a:ext uri="{FF2B5EF4-FFF2-40B4-BE49-F238E27FC236}">
                    <a16:creationId xmlns:a16="http://schemas.microsoft.com/office/drawing/2014/main" id="{CECD9839-BC59-5E4B-8E01-FD449A92D8A8}"/>
                  </a:ext>
                </a:extLst>
              </p14:cNvPr>
              <p14:cNvContentPartPr/>
              <p14:nvPr/>
            </p14:nvContentPartPr>
            <p14:xfrm>
              <a:off x="1930189" y="4352678"/>
              <a:ext cx="2227320" cy="2156400"/>
            </p14:xfrm>
          </p:contentPart>
        </mc:Choice>
        <mc:Fallback xmlns="">
          <p:pic>
            <p:nvPicPr>
              <p:cNvPr id="45" name="Input penna 44">
                <a:extLst>
                  <a:ext uri="{FF2B5EF4-FFF2-40B4-BE49-F238E27FC236}">
                    <a16:creationId xmlns:a16="http://schemas.microsoft.com/office/drawing/2014/main" id="{CECD9839-BC59-5E4B-8E01-FD449A92D8A8}"/>
                  </a:ext>
                </a:extLst>
              </p:cNvPr>
              <p:cNvPicPr/>
              <p:nvPr/>
            </p:nvPicPr>
            <p:blipFill>
              <a:blip r:embed="rId10"/>
              <a:stretch>
                <a:fillRect/>
              </a:stretch>
            </p:blipFill>
            <p:spPr>
              <a:xfrm>
                <a:off x="1921549" y="4343678"/>
                <a:ext cx="2244960" cy="217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Input penna 45">
                <a:extLst>
                  <a:ext uri="{FF2B5EF4-FFF2-40B4-BE49-F238E27FC236}">
                    <a16:creationId xmlns:a16="http://schemas.microsoft.com/office/drawing/2014/main" id="{6C01B793-CBD8-8C1C-DACB-47B1D85AAB90}"/>
                  </a:ext>
                </a:extLst>
              </p14:cNvPr>
              <p14:cNvContentPartPr/>
              <p14:nvPr/>
            </p14:nvContentPartPr>
            <p14:xfrm>
              <a:off x="485869" y="4281038"/>
              <a:ext cx="1938600" cy="1621440"/>
            </p14:xfrm>
          </p:contentPart>
        </mc:Choice>
        <mc:Fallback xmlns="">
          <p:pic>
            <p:nvPicPr>
              <p:cNvPr id="46" name="Input penna 45">
                <a:extLst>
                  <a:ext uri="{FF2B5EF4-FFF2-40B4-BE49-F238E27FC236}">
                    <a16:creationId xmlns:a16="http://schemas.microsoft.com/office/drawing/2014/main" id="{6C01B793-CBD8-8C1C-DACB-47B1D85AAB90}"/>
                  </a:ext>
                </a:extLst>
              </p:cNvPr>
              <p:cNvPicPr/>
              <p:nvPr/>
            </p:nvPicPr>
            <p:blipFill>
              <a:blip r:embed="rId12"/>
              <a:stretch>
                <a:fillRect/>
              </a:stretch>
            </p:blipFill>
            <p:spPr>
              <a:xfrm>
                <a:off x="476869" y="4272038"/>
                <a:ext cx="1956240" cy="1639080"/>
              </a:xfrm>
              <a:prstGeom prst="rect">
                <a:avLst/>
              </a:prstGeom>
            </p:spPr>
          </p:pic>
        </mc:Fallback>
      </mc:AlternateContent>
      <p:grpSp>
        <p:nvGrpSpPr>
          <p:cNvPr id="49" name="Gruppo 48">
            <a:extLst>
              <a:ext uri="{FF2B5EF4-FFF2-40B4-BE49-F238E27FC236}">
                <a16:creationId xmlns:a16="http://schemas.microsoft.com/office/drawing/2014/main" id="{063A43A2-2C7D-8346-E97B-E19A6527AD89}"/>
              </a:ext>
            </a:extLst>
          </p:cNvPr>
          <p:cNvGrpSpPr/>
          <p:nvPr/>
        </p:nvGrpSpPr>
        <p:grpSpPr>
          <a:xfrm>
            <a:off x="1485589" y="2234078"/>
            <a:ext cx="249840" cy="925920"/>
            <a:chOff x="1485589" y="2234078"/>
            <a:chExt cx="249840" cy="925920"/>
          </a:xfrm>
        </p:grpSpPr>
        <mc:AlternateContent xmlns:mc="http://schemas.openxmlformats.org/markup-compatibility/2006" xmlns:p14="http://schemas.microsoft.com/office/powerpoint/2010/main">
          <mc:Choice Requires="p14">
            <p:contentPart p14:bwMode="auto" r:id="rId13">
              <p14:nvContentPartPr>
                <p14:cNvPr id="47" name="Input penna 46">
                  <a:extLst>
                    <a:ext uri="{FF2B5EF4-FFF2-40B4-BE49-F238E27FC236}">
                      <a16:creationId xmlns:a16="http://schemas.microsoft.com/office/drawing/2014/main" id="{7301730B-C538-48EF-B6CC-4A2C5A211AD1}"/>
                    </a:ext>
                  </a:extLst>
                </p14:cNvPr>
                <p14:cNvContentPartPr/>
                <p14:nvPr/>
              </p14:nvContentPartPr>
              <p14:xfrm>
                <a:off x="1506109" y="2234078"/>
                <a:ext cx="229320" cy="919080"/>
              </p14:xfrm>
            </p:contentPart>
          </mc:Choice>
          <mc:Fallback xmlns="">
            <p:pic>
              <p:nvPicPr>
                <p:cNvPr id="47" name="Input penna 46">
                  <a:extLst>
                    <a:ext uri="{FF2B5EF4-FFF2-40B4-BE49-F238E27FC236}">
                      <a16:creationId xmlns:a16="http://schemas.microsoft.com/office/drawing/2014/main" id="{7301730B-C538-48EF-B6CC-4A2C5A211AD1}"/>
                    </a:ext>
                  </a:extLst>
                </p:cNvPr>
                <p:cNvPicPr/>
                <p:nvPr/>
              </p:nvPicPr>
              <p:blipFill>
                <a:blip r:embed="rId14"/>
                <a:stretch>
                  <a:fillRect/>
                </a:stretch>
              </p:blipFill>
              <p:spPr>
                <a:xfrm>
                  <a:off x="1497469" y="2225078"/>
                  <a:ext cx="246960" cy="936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 name="Input penna 47">
                  <a:extLst>
                    <a:ext uri="{FF2B5EF4-FFF2-40B4-BE49-F238E27FC236}">
                      <a16:creationId xmlns:a16="http://schemas.microsoft.com/office/drawing/2014/main" id="{CE6F8EC8-3499-C953-F8BB-604E5491346E}"/>
                    </a:ext>
                  </a:extLst>
                </p14:cNvPr>
                <p14:cNvContentPartPr/>
                <p14:nvPr/>
              </p14:nvContentPartPr>
              <p14:xfrm>
                <a:off x="1485589" y="3034358"/>
                <a:ext cx="159840" cy="125640"/>
              </p14:xfrm>
            </p:contentPart>
          </mc:Choice>
          <mc:Fallback xmlns="">
            <p:pic>
              <p:nvPicPr>
                <p:cNvPr id="48" name="Input penna 47">
                  <a:extLst>
                    <a:ext uri="{FF2B5EF4-FFF2-40B4-BE49-F238E27FC236}">
                      <a16:creationId xmlns:a16="http://schemas.microsoft.com/office/drawing/2014/main" id="{CE6F8EC8-3499-C953-F8BB-604E5491346E}"/>
                    </a:ext>
                  </a:extLst>
                </p:cNvPr>
                <p:cNvPicPr/>
                <p:nvPr/>
              </p:nvPicPr>
              <p:blipFill>
                <a:blip r:embed="rId16"/>
                <a:stretch>
                  <a:fillRect/>
                </a:stretch>
              </p:blipFill>
              <p:spPr>
                <a:xfrm>
                  <a:off x="1476949" y="3025358"/>
                  <a:ext cx="177480" cy="143280"/>
                </a:xfrm>
                <a:prstGeom prst="rect">
                  <a:avLst/>
                </a:prstGeom>
              </p:spPr>
            </p:pic>
          </mc:Fallback>
        </mc:AlternateContent>
      </p:grpSp>
      <p:grpSp>
        <p:nvGrpSpPr>
          <p:cNvPr id="52" name="Gruppo 51">
            <a:extLst>
              <a:ext uri="{FF2B5EF4-FFF2-40B4-BE49-F238E27FC236}">
                <a16:creationId xmlns:a16="http://schemas.microsoft.com/office/drawing/2014/main" id="{348EC07D-F900-C751-CA4D-E31E49F28CDE}"/>
              </a:ext>
            </a:extLst>
          </p:cNvPr>
          <p:cNvGrpSpPr/>
          <p:nvPr/>
        </p:nvGrpSpPr>
        <p:grpSpPr>
          <a:xfrm>
            <a:off x="289309" y="1735118"/>
            <a:ext cx="454680" cy="2218320"/>
            <a:chOff x="289309" y="1735118"/>
            <a:chExt cx="454680" cy="2218320"/>
          </a:xfrm>
        </p:grpSpPr>
        <mc:AlternateContent xmlns:mc="http://schemas.openxmlformats.org/markup-compatibility/2006" xmlns:p14="http://schemas.microsoft.com/office/powerpoint/2010/main">
          <mc:Choice Requires="p14">
            <p:contentPart p14:bwMode="auto" r:id="rId17">
              <p14:nvContentPartPr>
                <p14:cNvPr id="50" name="Input penna 49">
                  <a:extLst>
                    <a:ext uri="{FF2B5EF4-FFF2-40B4-BE49-F238E27FC236}">
                      <a16:creationId xmlns:a16="http://schemas.microsoft.com/office/drawing/2014/main" id="{8201EC08-76E7-91BD-BA37-2C1EC45F5EEE}"/>
                    </a:ext>
                  </a:extLst>
                </p14:cNvPr>
                <p14:cNvContentPartPr/>
                <p14:nvPr/>
              </p14:nvContentPartPr>
              <p14:xfrm>
                <a:off x="289309" y="1735118"/>
                <a:ext cx="417240" cy="2161440"/>
              </p14:xfrm>
            </p:contentPart>
          </mc:Choice>
          <mc:Fallback xmlns="">
            <p:pic>
              <p:nvPicPr>
                <p:cNvPr id="50" name="Input penna 49">
                  <a:extLst>
                    <a:ext uri="{FF2B5EF4-FFF2-40B4-BE49-F238E27FC236}">
                      <a16:creationId xmlns:a16="http://schemas.microsoft.com/office/drawing/2014/main" id="{8201EC08-76E7-91BD-BA37-2C1EC45F5EEE}"/>
                    </a:ext>
                  </a:extLst>
                </p:cNvPr>
                <p:cNvPicPr/>
                <p:nvPr/>
              </p:nvPicPr>
              <p:blipFill>
                <a:blip r:embed="rId18"/>
                <a:stretch>
                  <a:fillRect/>
                </a:stretch>
              </p:blipFill>
              <p:spPr>
                <a:xfrm>
                  <a:off x="280309" y="1726478"/>
                  <a:ext cx="434880" cy="2179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1" name="Input penna 50">
                  <a:extLst>
                    <a:ext uri="{FF2B5EF4-FFF2-40B4-BE49-F238E27FC236}">
                      <a16:creationId xmlns:a16="http://schemas.microsoft.com/office/drawing/2014/main" id="{A5C182C2-4A3B-1381-E1D3-E78C2AD8873E}"/>
                    </a:ext>
                  </a:extLst>
                </p14:cNvPr>
                <p14:cNvContentPartPr/>
                <p14:nvPr/>
              </p14:nvContentPartPr>
              <p14:xfrm>
                <a:off x="492709" y="3698918"/>
                <a:ext cx="251280" cy="254520"/>
              </p14:xfrm>
            </p:contentPart>
          </mc:Choice>
          <mc:Fallback xmlns="">
            <p:pic>
              <p:nvPicPr>
                <p:cNvPr id="51" name="Input penna 50">
                  <a:extLst>
                    <a:ext uri="{FF2B5EF4-FFF2-40B4-BE49-F238E27FC236}">
                      <a16:creationId xmlns:a16="http://schemas.microsoft.com/office/drawing/2014/main" id="{A5C182C2-4A3B-1381-E1D3-E78C2AD8873E}"/>
                    </a:ext>
                  </a:extLst>
                </p:cNvPr>
                <p:cNvPicPr/>
                <p:nvPr/>
              </p:nvPicPr>
              <p:blipFill>
                <a:blip r:embed="rId20"/>
                <a:stretch>
                  <a:fillRect/>
                </a:stretch>
              </p:blipFill>
              <p:spPr>
                <a:xfrm>
                  <a:off x="484069" y="3689918"/>
                  <a:ext cx="268920" cy="272160"/>
                </a:xfrm>
                <a:prstGeom prst="rect">
                  <a:avLst/>
                </a:prstGeom>
              </p:spPr>
            </p:pic>
          </mc:Fallback>
        </mc:AlternateContent>
      </p:grpSp>
      <p:sp>
        <p:nvSpPr>
          <p:cNvPr id="54" name="CasellaDiTesto 53">
            <a:extLst>
              <a:ext uri="{FF2B5EF4-FFF2-40B4-BE49-F238E27FC236}">
                <a16:creationId xmlns:a16="http://schemas.microsoft.com/office/drawing/2014/main" id="{3DF8AC29-1BD4-D31F-9931-5E81084BE5E6}"/>
              </a:ext>
            </a:extLst>
          </p:cNvPr>
          <p:cNvSpPr txBox="1"/>
          <p:nvPr/>
        </p:nvSpPr>
        <p:spPr>
          <a:xfrm>
            <a:off x="612294" y="116594"/>
            <a:ext cx="4314001" cy="461665"/>
          </a:xfrm>
          <a:prstGeom prst="rect">
            <a:avLst/>
          </a:prstGeom>
          <a:noFill/>
        </p:spPr>
        <p:txBody>
          <a:bodyPr wrap="none" rtlCol="0">
            <a:spAutoFit/>
          </a:bodyPr>
          <a:lstStyle/>
          <a:p>
            <a:r>
              <a:rPr lang="it-IT" sz="2400" dirty="0" err="1">
                <a:solidFill>
                  <a:schemeClr val="bg1"/>
                </a:solidFill>
              </a:rPr>
              <a:t>Preparation</a:t>
            </a:r>
            <a:r>
              <a:rPr lang="it-IT" sz="2400" dirty="0">
                <a:solidFill>
                  <a:schemeClr val="bg1"/>
                </a:solidFill>
              </a:rPr>
              <a:t> </a:t>
            </a:r>
            <a:r>
              <a:rPr lang="it-IT" sz="2400" dirty="0" err="1">
                <a:solidFill>
                  <a:schemeClr val="bg1"/>
                </a:solidFill>
              </a:rPr>
              <a:t>noncontextual</a:t>
            </a:r>
            <a:r>
              <a:rPr lang="it-IT" sz="2400" dirty="0">
                <a:solidFill>
                  <a:schemeClr val="bg1"/>
                </a:solidFill>
              </a:rPr>
              <a:t> model</a:t>
            </a:r>
            <a:endParaRPr lang="en-GB" sz="2400" dirty="0">
              <a:solidFill>
                <a:schemeClr val="bg1"/>
              </a:solidFill>
            </a:endParaRPr>
          </a:p>
        </p:txBody>
      </p:sp>
      <p:pic>
        <p:nvPicPr>
          <p:cNvPr id="58" name="Immagine 57">
            <a:extLst>
              <a:ext uri="{FF2B5EF4-FFF2-40B4-BE49-F238E27FC236}">
                <a16:creationId xmlns:a16="http://schemas.microsoft.com/office/drawing/2014/main" id="{9A934B3D-EEC3-C0A4-0B13-F3640566267F}"/>
              </a:ext>
            </a:extLst>
          </p:cNvPr>
          <p:cNvPicPr>
            <a:picLocks noChangeAspect="1"/>
          </p:cNvPicPr>
          <p:nvPr/>
        </p:nvPicPr>
        <p:blipFill>
          <a:blip r:embed="rId21"/>
          <a:stretch>
            <a:fillRect/>
          </a:stretch>
        </p:blipFill>
        <p:spPr>
          <a:xfrm>
            <a:off x="95470" y="543713"/>
            <a:ext cx="3400900" cy="1019317"/>
          </a:xfrm>
          <a:prstGeom prst="rect">
            <a:avLst/>
          </a:prstGeom>
        </p:spPr>
      </p:pic>
      <p:pic>
        <p:nvPicPr>
          <p:cNvPr id="59" name="Immagine 58">
            <a:extLst>
              <a:ext uri="{FF2B5EF4-FFF2-40B4-BE49-F238E27FC236}">
                <a16:creationId xmlns:a16="http://schemas.microsoft.com/office/drawing/2014/main" id="{90BD1722-05DE-55DC-6EFF-81A5A14681FD}"/>
              </a:ext>
            </a:extLst>
          </p:cNvPr>
          <p:cNvPicPr>
            <a:picLocks noChangeAspect="1"/>
          </p:cNvPicPr>
          <p:nvPr/>
        </p:nvPicPr>
        <p:blipFill rotWithShape="1">
          <a:blip r:embed="rId21"/>
          <a:srcRect l="28783"/>
          <a:stretch/>
        </p:blipFill>
        <p:spPr>
          <a:xfrm>
            <a:off x="1239318" y="1583944"/>
            <a:ext cx="2422017" cy="1019317"/>
          </a:xfrm>
          <a:prstGeom prst="rect">
            <a:avLst/>
          </a:prstGeom>
        </p:spPr>
      </p:pic>
      <p:pic>
        <p:nvPicPr>
          <p:cNvPr id="61" name="Immagine 60">
            <a:extLst>
              <a:ext uri="{FF2B5EF4-FFF2-40B4-BE49-F238E27FC236}">
                <a16:creationId xmlns:a16="http://schemas.microsoft.com/office/drawing/2014/main" id="{EC84EA53-52E7-FD75-392B-0C562623F221}"/>
              </a:ext>
            </a:extLst>
          </p:cNvPr>
          <p:cNvPicPr>
            <a:picLocks noChangeAspect="1"/>
          </p:cNvPicPr>
          <p:nvPr/>
        </p:nvPicPr>
        <p:blipFill>
          <a:blip r:embed="rId22"/>
          <a:stretch>
            <a:fillRect/>
          </a:stretch>
        </p:blipFill>
        <p:spPr>
          <a:xfrm>
            <a:off x="474200" y="1924317"/>
            <a:ext cx="924054" cy="304843"/>
          </a:xfrm>
          <a:prstGeom prst="rect">
            <a:avLst/>
          </a:prstGeom>
        </p:spPr>
      </p:pic>
    </p:spTree>
    <p:extLst>
      <p:ext uri="{BB962C8B-B14F-4D97-AF65-F5344CB8AC3E}">
        <p14:creationId xmlns:p14="http://schemas.microsoft.com/office/powerpoint/2010/main" val="2623705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627.297"/>
  <p:tag name="OUTPUTTYPE" val="PNG"/>
  <p:tag name="IGUANATEXVERSION" val="160"/>
  <p:tag name="LATEXADDIN" val="\documentclass{article}&#10;\usepackage{amsmath,amssymb}&#10;\pagestyle{empty}&#10;&#10;&#10;\begin{document}&#10;\noindent&#10;\begin{center}&#10;$\forall M\,\,: p(x|M,P)=p(x|M,P^\prime)&#10;$&#10;\end{center}&#10;&#10;\end{document}"/>
  <p:tag name="IGUANATEXSIZE" val="20"/>
  <p:tag name="IGUANATEXCURSOR" val="156"/>
  <p:tag name="TRANSPARENCY" val="Vero"/>
  <p:tag name="LATEXENGINEID" val="0"/>
  <p:tag name="TEMPFOLDER" val="c:\temp\"/>
  <p:tag name="LATEXFORMHEIGHT" val="312"/>
  <p:tag name="LATEXFORMWIDTH" val="384"/>
  <p:tag name="LATEXFORMWRAP" val="Vero"/>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267.7165"/>
  <p:tag name="ORIGINALWIDTH" val="3875.516"/>
  <p:tag name="OUTPUTTYPE" val="PNG"/>
  <p:tag name="IGUANATEXVERSION" val="160"/>
  <p:tag name="LATEXADDIN" val="\documentclass{article}&#10;\usepackage{amsmath,amssymb,color}&#10;\pagestyle{empty}&#10;&#10;&#10;\begin{document}&#10;\noindent&#10;\begin{center}&#10;\textcolor{white}{&#10;Consider uncertainty relations for a state that satisfies the condition of \\                                         $A_1^2$--orbit--realizability&#10;}&#10;\end{center}&#10;&#10;&#10;\end{document}"/>
  <p:tag name="IGUANATEXSIZE" val="20"/>
  <p:tag name="IGUANATEXCURSOR" val="302"/>
  <p:tag name="TRANSPARENCY" val="Vero"/>
  <p:tag name="LATEXENGINEID" val="0"/>
  <p:tag name="TEMPFOLDER" val="c:\temp\"/>
  <p:tag name="LATEXFORMHEIGHT" val="312"/>
  <p:tag name="LATEXFORMWIDTH" val="384"/>
  <p:tag name="LATEXFORMWRAP" val="Vero"/>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969.254"/>
  <p:tag name="OUTPUTTYPE" val="PNG"/>
  <p:tag name="IGUANATEXVERSION" val="160"/>
  <p:tag name="LATEXADDIN" val="\documentclass{article}&#10;\usepackage{amsmath,amssymb,color}&#10;\pagestyle{empty}&#10;&#10;&#10;\begin{document}&#10;\noindent&#10;\begin{center}&#10;\textcolor{white}{&#10;The $A_1^2$--orbit--realizability condition&#10;}&#10;\end{center}&#10;&#10;&#10;\end{document}"/>
  <p:tag name="IGUANATEXSIZE" val="20"/>
  <p:tag name="IGUANATEXCURSOR" val="183"/>
  <p:tag name="TRANSPARENCY" val="Vero"/>
  <p:tag name="LATEXENGINEID" val="0"/>
  <p:tag name="TEMPFOLDER" val="c:\temp\"/>
  <p:tag name="LATEXFORMHEIGHT" val="312"/>
  <p:tag name="LATEXFORMWIDTH" val="384"/>
  <p:tag name="LATEXFORMWRAP" val="Vero"/>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167.604"/>
  <p:tag name="OUTPUTTYPE" val="PNG"/>
  <p:tag name="IGUANATEXVERSION" val="160"/>
  <p:tag name="LATEXADDIN" val="\documentclass{article}&#10;\usepackage{amsmath,amssymb,color}&#10;\pagestyle{empty}&#10;&#10;&#10;\begin{document}&#10;\noindent&#10;\begin{center}&#10;\textcolor{white}{&#10;                                       $A_1^2$--orbit--realizability&#10;}&#10;\end{center}&#10;&#10;&#10;\end{document}"/>
  <p:tag name="IGUANATEXSIZE" val="20"/>
  <p:tag name="IGUANATEXCURSOR" val="140"/>
  <p:tag name="TRANSPARENCY" val="Vero"/>
  <p:tag name="LATEXENGINEID" val="0"/>
  <p:tag name="TEMPFOLDER" val="c:\temp\"/>
  <p:tag name="LATEXFORMHEIGHT" val="312"/>
  <p:tag name="LATEXFORMWIDTH" val="384"/>
  <p:tag name="LATEXFORMWRAP" val="Vero"/>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746.1567"/>
  <p:tag name="OUTPUTTYPE" val="PNG"/>
  <p:tag name="IGUANATEXVERSION" val="160"/>
  <p:tag name="LATEXADDIN" val="\documentclass{article}&#10;\usepackage{amsmath,amssymb,color}&#10;\pagestyle{empty}&#10;&#10;&#10;\begin{document}&#10;\noindent&#10;\begin{center}&#10;\textcolor{white}{&#10;                                       $A_1^2$--symmetry&#10;}&#10;\end{center}&#10;&#10;&#10;\end{document}"/>
  <p:tag name="IGUANATEXSIZE" val="20"/>
  <p:tag name="IGUANATEXCURSOR" val="196"/>
  <p:tag name="TRANSPARENCY" val="Vero"/>
  <p:tag name="LATEXENGINEID" val="0"/>
  <p:tag name="TEMPFOLDER" val="c:\temp\"/>
  <p:tag name="LATEXFORMHEIGHT" val="312"/>
  <p:tag name="LATEXFORMWIDTH" val="384"/>
  <p:tag name="LATEXFORMWRAP" val="Vero"/>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746.1567"/>
  <p:tag name="OUTPUTTYPE" val="PNG"/>
  <p:tag name="IGUANATEXVERSION" val="160"/>
  <p:tag name="LATEXADDIN" val="\documentclass{article}&#10;\usepackage{amsmath,amssymb,color}&#10;\pagestyle{empty}&#10;&#10;&#10;\begin{document}&#10;\noindent&#10;\begin{center}&#10;\textcolor{white}{&#10;                                       $A_1^2$--symmetry&#10;}&#10;\end{center}&#10;&#10;&#10;\end{document}"/>
  <p:tag name="IGUANATEXSIZE" val="20"/>
  <p:tag name="IGUANATEXCURSOR" val="196"/>
  <p:tag name="TRANSPARENCY" val="Vero"/>
  <p:tag name="LATEXENGINEID" val="0"/>
  <p:tag name="TEMPFOLDER" val="c:\temp\"/>
  <p:tag name="LATEXFORMHEIGHT" val="312"/>
  <p:tag name="LATEXFORMWIDTH" val="384"/>
  <p:tag name="LATEXFORMWRAP" val="Vero"/>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283,4646"/>
  <p:tag name="ORIGINALWIDTH" val="2146,982"/>
  <p:tag name="OUTPUTTYPE" val="PNG"/>
  <p:tag name="IGUANATEXVERSION" val="160"/>
  <p:tag name="LATEXADDIN" val="\documentclass{article}&#10;\usepackage{amsmath,amssymb,color}&#10;\pagestyle{empty}&#10;&#10;&#10;\begin{document}&#10;\noindent&#10;\begin{center}&#10;\textcolor{white}{&#10;For theories that have $A_1^2$--symmetry \\                        Noncontextuality $\Longleftrightarrow |\langle Z \rangle|+|\langle X \rangle| \le 1$&#10;}&#10;\end{center}&#10;&#10;&#10;\end{document}"/>
  <p:tag name="IGUANATEXSIZE" val="20"/>
  <p:tag name="IGUANATEXCURSOR" val="234"/>
  <p:tag name="TRANSPARENCY" val="True"/>
  <p:tag name="LATEXENGINEID" val="0"/>
  <p:tag name="TEMPFOLDER" val="C:\temp\z97367L18\"/>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283,4646"/>
  <p:tag name="ORIGINALWIDTH" val="2146,982"/>
  <p:tag name="OUTPUTTYPE" val="PNG"/>
  <p:tag name="IGUANATEXVERSION" val="160"/>
  <p:tag name="LATEXADDIN" val="\documentclass{article}&#10;\usepackage{amsmath,amssymb,color}&#10;\pagestyle{empty}&#10;&#10;&#10;\begin{document}&#10;\noindent&#10;\begin{center}&#10;\textcolor{black}{&#10;For theories that have $A_1^2$--symmetry \\                        Noncontextuality $\Longleftrightarrow |\langle Z \rangle|+|\langle X \rangle| \le 1$&#10;}&#10;\end{center}&#10;&#10;&#10;\end{document}"/>
  <p:tag name="IGUANATEXSIZE" val="20"/>
  <p:tag name="IGUANATEXCURSOR" val="137"/>
  <p:tag name="TRANSPARENCY" val="True"/>
  <p:tag name="LATEXENGINEID" val="0"/>
  <p:tag name="TEMPFOLDER" val="C:\temp\z97367L18\"/>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809,8987"/>
  <p:tag name="ORIGINALWIDTH" val="2054,743"/>
  <p:tag name="OUTPUTTYPE" val="PNG"/>
  <p:tag name="IGUANATEXVERSION" val="160"/>
  <p:tag name="LATEXADDIN" val="\documentclass{article}&#10;\usepackage{amsmath,amssymb,color}&#10;\pagestyle{empty}&#10;&#10;&#10;\begin{document}&#10;\noindent&#10;\textcolor{white}{\textit{i}) $\left(1-\frac{1}{\sqrt{2}}\right)$--depolarized qubit theory\\&#10;\textit{ii}) stabilizer theory\\&#10;\\&#10;\textit{iii}) qubit theory\\&#10;\textit{iv}) gbit theory, simplicial theory  &#10;} &#10;&#10;\end{document}"/>
  <p:tag name="IGUANATEXSIZE" val="20"/>
  <p:tag name="IGUANATEXCURSOR" val="235"/>
  <p:tag name="TRANSPARENCY" val="True"/>
  <p:tag name="LATEXENGINEID" val="0"/>
  <p:tag name="TEMPFOLDER" val="C:\temp\z97367L18\"/>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133,4833"/>
  <p:tag name="ORIGINALWIDTH" val="1974,503"/>
  <p:tag name="OUTPUTTYPE" val="PNG"/>
  <p:tag name="IGUANATEXVERSION" val="160"/>
  <p:tag name="LATEXADDIN" val="\documentclass{article}&#10;\usepackage{amsmath,amssymb,color}&#10;\pagestyle{empty}&#10;&#10;&#10;\begin{document}&#10;\noindent&#10;\textcolor{red}{simplicial theory with $A_1^2$--symmetry}&#10;&#10;\end{document}"/>
  <p:tag name="IGUANATEXSIZE" val="20"/>
  <p:tag name="IGUANATEXCURSOR" val="164"/>
  <p:tag name="TRANSPARENCY" val="True"/>
  <p:tag name="LATEXENGINEID" val="0"/>
  <p:tag name="TEMPFOLDER" val="C:\temp\z97367L18\"/>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2685,414"/>
  <p:tag name="OUTPUTTYPE" val="PNG"/>
  <p:tag name="IGUANATEXVERSION" val="160"/>
  <p:tag name="LATEXADDIN" val="\documentclass{article}&#10;\usepackage{amsmath,amssymb,color}&#10;\pagestyle{empty}&#10;&#10;&#10;\begin{document}&#10;\noindent&#10;\textcolor{white}{What is nonclassical about uncertainty relations?}&#10;\end{document}"/>
  <p:tag name="IGUANATEXSIZE" val="24"/>
  <p:tag name="IGUANATEXCURSOR" val="173"/>
  <p:tag name="TRANSPARENCY" val="True"/>
  <p:tag name="LATEXENGINEID" val="0"/>
  <p:tag name="TEMPFOLDER" val="C:\temp\z97367L18\"/>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97.48779"/>
  <p:tag name="ORIGINALWIDTH" val="614.9232"/>
  <p:tag name="OUTPUTTYPE" val="PNG"/>
  <p:tag name="IGUANATEXVERSION" val="160"/>
  <p:tag name="LATEXADDIN" val="\documentclass{article}&#10;\usepackage{amsmath,amssymb}&#10;\pagestyle{empty}&#10;&#10;&#10;\begin{document}&#10;\noindent&#10;$\Longrightarrow P\simeq P^\prime$&#10;&#10;&#10;\end{document}"/>
  <p:tag name="IGUANATEXSIZE" val="20"/>
  <p:tag name="IGUANATEXCURSOR" val="101"/>
  <p:tag name="TRANSPARENCY" val="Vero"/>
  <p:tag name="LATEXENGINEID" val="0"/>
  <p:tag name="TEMPFOLDER" val="c:\temp\"/>
  <p:tag name="LATEXFORMHEIGHT" val="312"/>
  <p:tag name="LATEXFORMWIDTH" val="384"/>
  <p:tag name="LATEXFORMWRAP" val="Vero"/>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416,9479"/>
  <p:tag name="ORIGINALWIDTH" val="3329,584"/>
  <p:tag name="OUTPUTTYPE" val="PNG"/>
  <p:tag name="IGUANATEXVERSION" val="160"/>
  <p:tag name="LATEXADDIN" val="\documentclass{article}&#10;\usepackage{amsmath,amssymb,color}&#10;\pagestyle{empty}&#10;&#10;&#10;\begin{document}&#10;\noindent&#10;\begin{center}&#10;\textcolor{white}{It is not the lack of perfect joint predictability that witnesses \\nonclassicality, but the greater joint predictability for states \\satisfying                                        $A_1^2$--orbit--realizability.}&#10;\end{center}&#10;\end{document}"/>
  <p:tag name="IGUANATEXSIZE" val="24"/>
  <p:tag name="IGUANATEXCURSOR" val="368"/>
  <p:tag name="TRANSPARENCY" val="True"/>
  <p:tag name="LATEXENGINEID" val="0"/>
  <p:tag name="TEMPFOLDER" val="C:\temp\z97367L18\"/>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2685,414"/>
  <p:tag name="OUTPUTTYPE" val="PNG"/>
  <p:tag name="IGUANATEXVERSION" val="160"/>
  <p:tag name="LATEXADDIN" val="\documentclass{article}&#10;\usepackage{amsmath,amssymb,color}&#10;\pagestyle{empty}&#10;&#10;&#10;\begin{document}&#10;\noindent&#10;\textcolor{white}{What is nonclassical about uncertainty relations?}&#10;\end{document}"/>
  <p:tag name="IGUANATEXSIZE" val="24"/>
  <p:tag name="IGUANATEXCURSOR" val="173"/>
  <p:tag name="TRANSPARENCY" val="True"/>
  <p:tag name="LATEXENGINEID" val="0"/>
  <p:tag name="TEMPFOLDER" val="C:\temp\z97367L18\"/>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262,4672"/>
  <p:tag name="ORIGINALWIDTH" val="3574,053"/>
  <p:tag name="OUTPUTTYPE" val="PNG"/>
  <p:tag name="IGUANATEXVERSION" val="160"/>
  <p:tag name="LATEXADDIN" val="\documentclass{article}&#10;\usepackage{amsmath,amssymb,color}&#10;\pagestyle{empty}&#10;&#10;&#10;\begin{document}&#10;\noindent&#10;\begin{center}&#10;\textcolor{white}{&#10;The functional form of wave-particle duality relations can witness contextuality.&#10;}&#10;\end{center}&#10;&#10;&#10;\end{document}"/>
  <p:tag name="IGUANATEXSIZE" val="20"/>
  <p:tag name="IGUANATEXCURSOR" val="222"/>
  <p:tag name="TRANSPARENCY" val="True"/>
  <p:tag name="LATEXENGINEID" val="0"/>
  <p:tag name="TEMPFOLDER" val="C:\temp\z97367L18\"/>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19,985"/>
  <p:tag name="ORIGINALWIDTH" val="663,667"/>
  <p:tag name="OUTPUTTYPE" val="PNG"/>
  <p:tag name="IGUANATEXVERSION" val="160"/>
  <p:tag name="LATEXADDIN" val="\documentclass{article}&#10;\usepackage{amsmath,amssymb,color}&#10;\pagestyle{empty}&#10;&#10;&#10;\begin{document}&#10;\noindent&#10;\textcolor{yellow}{$\mathcal{P}^2+\mathcal{V}^2\le 1$}&#10;\end{document}"/>
  <p:tag name="IGUANATEXSIZE" val="20"/>
  <p:tag name="IGUANATEXCURSOR" val="123"/>
  <p:tag name="TRANSPARENCY" val="True"/>
  <p:tag name="LATEXENGINEID" val="0"/>
  <p:tag name="TEMPFOLDER" val="C:\temp\z97367L18\"/>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01,9872"/>
  <p:tag name="ORIGINALWIDTH" val="551,931"/>
  <p:tag name="OUTPUTTYPE" val="PNG"/>
  <p:tag name="IGUANATEXVERSION" val="160"/>
  <p:tag name="LATEXADDIN" val="\documentclass{article}&#10;\usepackage{amsmath,amssymb,color}&#10;\pagestyle{empty}&#10;&#10;&#10;\begin{document}&#10;\noindent&#10;\textcolor{cyan}{$\mathcal{P}+\mathcal{V}\le 1$}&#10;\end{document}"/>
  <p:tag name="IGUANATEXSIZE" val="20"/>
  <p:tag name="IGUANATEXCURSOR" val="147"/>
  <p:tag name="TRANSPARENCY" val="True"/>
  <p:tag name="LATEXENGINEID" val="0"/>
  <p:tag name="TEMPFOLDER" val="C:\temp\z97367L18\"/>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584,9269"/>
  <p:tag name="OUTPUTTYPE" val="PNG"/>
  <p:tag name="IGUANATEXVERSION" val="160"/>
  <p:tag name="LATEXADDIN" val="\documentclass{article}&#10;\usepackage{amsmath,amssymb,color}&#10;\pagestyle{empty}&#10;&#10;&#10;\begin{document}&#10;\noindent&#10;\textcolor{white}{Thank you}&#10;\end{document}"/>
  <p:tag name="IGUANATEXSIZE" val="12"/>
  <p:tag name="IGUANATEXCURSOR" val="133"/>
  <p:tag name="TRANSPARENCY" val="True"/>
  <p:tag name="LATEXENGINEID" val="0"/>
  <p:tag name="TEMPFOLDER" val="C:\temp\z97367L18\"/>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1173.603"/>
  <p:tag name="OUTPUTTYPE" val="PNG"/>
  <p:tag name="IGUANATEXVERSION" val="160"/>
  <p:tag name="LATEXADDIN" val="\documentclass{article}&#10;\usepackage{amsmath,amssymb}&#10;\pagestyle{empty}&#10;&#10;&#10;\begin{document}&#10;\noindent&#10;$\frac12 I=\frac 12 |0\rangle\langle 0|+\frac 12 |1\rangle\langle 1|$&#10;&#10;&#10;\end{document}"/>
  <p:tag name="IGUANATEXSIZE" val="20"/>
  <p:tag name="IGUANATEXCURSOR" val="167"/>
  <p:tag name="TRANSPARENCY" val="Vero"/>
  <p:tag name="LATEXENGINEID" val="0"/>
  <p:tag name="TEMPFOLDER" val="c:\temp\"/>
  <p:tag name="LATEXFORMHEIGHT" val="312"/>
  <p:tag name="LATEXFORMWIDTH" val="384"/>
  <p:tag name="LATEXFORMWRAP" val="Vero"/>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49.9813"/>
  <p:tag name="ORIGINALWIDTH" val="1311.586"/>
  <p:tag name="OUTPUTTYPE" val="PNG"/>
  <p:tag name="IGUANATEXVERSION" val="160"/>
  <p:tag name="LATEXADDIN" val="\documentclass{article}&#10;\usepackage{amsmath,amssymb}&#10;\pagestyle{empty}&#10;&#10;&#10;\begin{document}&#10;\noindent&#10;$\frac12 I=\frac 12 |+\rangle\langle +|+\frac 12 |-\rangle\langle -|$&#10;&#10;&#10;\end{document}"/>
  <p:tag name="IGUANATEXSIZE" val="20"/>
  <p:tag name="IGUANATEXCURSOR" val="167"/>
  <p:tag name="TRANSPARENCY" val="Vero"/>
  <p:tag name="LATEXENGINEID" val="0"/>
  <p:tag name="TEMPFOLDER" val="c:\temp\"/>
  <p:tag name="LATEXFORMHEIGHT" val="312"/>
  <p:tag name="LATEXFORMWIDTH" val="384"/>
  <p:tag name="LATEXFORMWRAP" val="Vero"/>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601,05"/>
  <p:tag name="OUTPUTTYPE" val="PNG"/>
  <p:tag name="IGUANATEXVERSION" val="160"/>
  <p:tag name="LATEXADDIN" val="\documentclass{article}&#10;\usepackage{amsmath,amssymb,color}&#10;\pagestyle{empty}&#10;&#10;&#10;\begin{document}&#10;\noindent&#10;\begin{center}&#10;\textcolor{white}{&#10;$P\simeq P^\prime\Longrightarrow&#10;\mu(\lambda|P)=\mu(\lambda|P^\prime)&#10;$&#10;}&#10;\end{center}&#10;&#10;\end{document}"/>
  <p:tag name="IGUANATEXSIZE" val="20"/>
  <p:tag name="IGUANATEXCURSOR" val="141"/>
  <p:tag name="TRANSPARENCY" val="True"/>
  <p:tag name="LATEXENGINEID" val="0"/>
  <p:tag name="TEMPFOLDER" val="C:\temp\z97367L18\"/>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1675.291"/>
  <p:tag name="OUTPUTTYPE" val="PNG"/>
  <p:tag name="IGUANATEXVERSION" val="160"/>
  <p:tag name="LATEXADDIN" val="\documentclass{article}&#10;\usepackage{amsmath,amssymb,color}&#10;\pagestyle{empty}&#10;&#10;&#10;\begin{document}&#10;\noindent&#10;\textcolor{white}{&#10;$\Delta Z^2=\langle Z^2 \rangle-\langle Z \rangle^2=1-\langle Z \rangle^2$&#10;}&#10;&#10;&#10;\end{document}"/>
  <p:tag name="IGUANATEXSIZE" val="20"/>
  <p:tag name="IGUANATEXCURSOR" val="188"/>
  <p:tag name="TRANSPARENCY" val="Vero"/>
  <p:tag name="LATEXENGINEID" val="0"/>
  <p:tag name="TEMPFOLDER" val="c:\temp\"/>
  <p:tag name="LATEXFORMHEIGHT" val="312"/>
  <p:tag name="LATEXFORMWIDTH" val="384"/>
  <p:tag name="LATEXFORMWRAP" val="Vero"/>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1751.031"/>
  <p:tag name="OUTPUTTYPE" val="PNG"/>
  <p:tag name="IGUANATEXVERSION" val="160"/>
  <p:tag name="LATEXADDIN" val="\documentclass{article}&#10;\usepackage{amsmath,amssymb,color}&#10;\pagestyle{empty}&#10;&#10;&#10;\begin{document}&#10;\noindent&#10;\textcolor{white}{&#10;$\Delta X^2=\langle X^2 \rangle-\langle X \rangle^2=1-\langle X \rangle^2$&#10;}&#10;&#10;&#10;\end{document}"/>
  <p:tag name="IGUANATEXSIZE" val="20"/>
  <p:tag name="IGUANATEXCURSOR" val="198"/>
  <p:tag name="TRANSPARENCY" val="Vero"/>
  <p:tag name="LATEXENGINEID" val="0"/>
  <p:tag name="TEMPFOLDER" val="c:\temp\"/>
  <p:tag name="LATEXFORMHEIGHT" val="312"/>
  <p:tag name="LATEXFORMWIDTH" val="384"/>
  <p:tag name="LATEXFORMWRAP" val="Vero"/>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119.985"/>
  <p:tag name="ORIGINALWIDTH" val="891.6385"/>
  <p:tag name="OUTPUTTYPE" val="PNG"/>
  <p:tag name="IGUANATEXVERSION" val="160"/>
  <p:tag name="LATEXADDIN" val="\documentclass{article}&#10;\usepackage{amsmath,amssymb,color}&#10;\pagestyle{empty}&#10;&#10;&#10;\begin{document}&#10;\noindent&#10;\textcolor{white}{&#10;$\Delta Z^2 + \Delta X^2\ge 1$&#10;}&#10;&#10;&#10;\end{document}"/>
  <p:tag name="IGUANATEXSIZE" val="20"/>
  <p:tag name="IGUANATEXCURSOR" val="139"/>
  <p:tag name="TRANSPARENCY" val="Vero"/>
  <p:tag name="LATEXENGINEID" val="0"/>
  <p:tag name="TEMPFOLDER" val="c:\temp\"/>
  <p:tag name="LATEXFORMHEIGHT" val="312"/>
  <p:tag name="LATEXFORMWIDTH" val="384"/>
  <p:tag name="LATEXFORMWRAP" val="Vero"/>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869.1414"/>
  <p:tag name="OUTPUTTYPE" val="PNG"/>
  <p:tag name="IGUANATEXVERSION" val="160"/>
  <p:tag name="LATEXADDIN" val="\documentclass{article}&#10;\usepackage{amsmath,amssymb,color}&#10;\pagestyle{empty}&#10;&#10;&#10;\begin{document}&#10;\noindent&#10;\textcolor{white}{&#10;$\langle Z \rangle^2+\langle X \rangle^2 \le 1$&#10;}&#10;&#10;&#10;\end{document}"/>
  <p:tag name="IGUANATEXSIZE" val="20"/>
  <p:tag name="IGUANATEXCURSOR" val="171"/>
  <p:tag name="TRANSPARENCY" val="Vero"/>
  <p:tag name="LATEXENGINEID" val="0"/>
  <p:tag name="TEMPFOLDER" val="c:\temp\"/>
  <p:tag name="LATEXFORMHEIGHT" val="312"/>
  <p:tag name="LATEXFORMWIDTH" val="384"/>
  <p:tag name="LATEXFORMWRAP" val="Vero"/>
  <p:tag name="BITMAPVECTOR" val="0"/>
</p:tagLst>
</file>

<file path=ppt/theme/theme1.xml><?xml version="1.0" encoding="utf-8"?>
<a:theme xmlns:a="http://schemas.openxmlformats.org/drawingml/2006/main" name="Office Theme">
  <a:themeElements>
    <a:clrScheme name="Personalizzato 1">
      <a:dk1>
        <a:sysClr val="windowText" lastClr="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zato 1">
      <a:majorFont>
        <a:latin typeface="LM Roman 17"/>
        <a:ea typeface=""/>
        <a:cs typeface=""/>
      </a:majorFont>
      <a:minorFont>
        <a:latin typeface="LM Roman 17"/>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100258</TotalTime>
  <Words>3638</Words>
  <Application>Microsoft Office PowerPoint</Application>
  <PresentationFormat>On-screen Show (4:3)</PresentationFormat>
  <Paragraphs>415</Paragraphs>
  <Slides>43</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LM Mono 10</vt:lpstr>
      <vt:lpstr>LM Roman 17</vt:lpstr>
      <vt:lpstr>Proxima Nova</vt:lpstr>
      <vt:lpstr>Office Theme</vt:lpstr>
      <vt:lpstr>What is nonclassical about uncertainty relations?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nonclassical about uncertainty relations?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slides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Giovanni Scala</cp:lastModifiedBy>
  <cp:revision>615</cp:revision>
  <cp:lastPrinted>2019-06-28T19:38:37Z</cp:lastPrinted>
  <dcterms:created xsi:type="dcterms:W3CDTF">2019-05-27T18:12:54Z</dcterms:created>
  <dcterms:modified xsi:type="dcterms:W3CDTF">2023-09-11T09:18:56Z</dcterms:modified>
</cp:coreProperties>
</file>